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1820"/>
            <a:ext cx="702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第五</a:t>
            </a:r>
            <a:r>
              <a:rPr lang="zh-CN" altLang="en-US" sz="3200" dirty="0" smtClean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章  服装款式整体系列设计与运用</a:t>
            </a:r>
            <a:endParaRPr lang="zh-CN" altLang="en-US" sz="32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54000" y="771550"/>
            <a:ext cx="8890000" cy="803276"/>
          </a:xfrm>
          <a:custGeom>
            <a:avLst/>
            <a:gdLst>
              <a:gd name="connsiteX0" fmla="*/ 0 w 8627533"/>
              <a:gd name="connsiteY0" fmla="*/ 313267 h 685826"/>
              <a:gd name="connsiteX1" fmla="*/ 364067 w 8627533"/>
              <a:gd name="connsiteY1" fmla="*/ 143933 h 685826"/>
              <a:gd name="connsiteX2" fmla="*/ 1659467 w 8627533"/>
              <a:gd name="connsiteY2" fmla="*/ 685800 h 685826"/>
              <a:gd name="connsiteX3" fmla="*/ 1896533 w 8627533"/>
              <a:gd name="connsiteY3" fmla="*/ 169333 h 685826"/>
              <a:gd name="connsiteX4" fmla="*/ 2294467 w 8627533"/>
              <a:gd name="connsiteY4" fmla="*/ 541867 h 685826"/>
              <a:gd name="connsiteX5" fmla="*/ 2125133 w 8627533"/>
              <a:gd name="connsiteY5" fmla="*/ 508000 h 685826"/>
              <a:gd name="connsiteX6" fmla="*/ 2489200 w 8627533"/>
              <a:gd name="connsiteY6" fmla="*/ 313267 h 685826"/>
              <a:gd name="connsiteX7" fmla="*/ 2777067 w 8627533"/>
              <a:gd name="connsiteY7" fmla="*/ 609600 h 685826"/>
              <a:gd name="connsiteX8" fmla="*/ 3759200 w 8627533"/>
              <a:gd name="connsiteY8" fmla="*/ 296333 h 685826"/>
              <a:gd name="connsiteX9" fmla="*/ 4504267 w 8627533"/>
              <a:gd name="connsiteY9" fmla="*/ 372533 h 685826"/>
              <a:gd name="connsiteX10" fmla="*/ 5274733 w 8627533"/>
              <a:gd name="connsiteY10" fmla="*/ 143933 h 685826"/>
              <a:gd name="connsiteX11" fmla="*/ 6697133 w 8627533"/>
              <a:gd name="connsiteY11" fmla="*/ 355600 h 685826"/>
              <a:gd name="connsiteX12" fmla="*/ 8627533 w 8627533"/>
              <a:gd name="connsiteY12" fmla="*/ 0 h 6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27533" h="685826">
                <a:moveTo>
                  <a:pt x="0" y="313267"/>
                </a:moveTo>
                <a:cubicBezTo>
                  <a:pt x="43744" y="197555"/>
                  <a:pt x="87489" y="81844"/>
                  <a:pt x="364067" y="143933"/>
                </a:cubicBezTo>
                <a:cubicBezTo>
                  <a:pt x="640645" y="206022"/>
                  <a:pt x="1404056" y="681567"/>
                  <a:pt x="1659467" y="685800"/>
                </a:cubicBezTo>
                <a:cubicBezTo>
                  <a:pt x="1914878" y="690033"/>
                  <a:pt x="1790700" y="193322"/>
                  <a:pt x="1896533" y="169333"/>
                </a:cubicBezTo>
                <a:cubicBezTo>
                  <a:pt x="2002366" y="145344"/>
                  <a:pt x="2256367" y="485423"/>
                  <a:pt x="2294467" y="541867"/>
                </a:cubicBezTo>
                <a:cubicBezTo>
                  <a:pt x="2332567" y="598312"/>
                  <a:pt x="2092678" y="546100"/>
                  <a:pt x="2125133" y="508000"/>
                </a:cubicBezTo>
                <a:cubicBezTo>
                  <a:pt x="2157588" y="469900"/>
                  <a:pt x="2380544" y="296334"/>
                  <a:pt x="2489200" y="313267"/>
                </a:cubicBezTo>
                <a:cubicBezTo>
                  <a:pt x="2597856" y="330200"/>
                  <a:pt x="2565400" y="612422"/>
                  <a:pt x="2777067" y="609600"/>
                </a:cubicBezTo>
                <a:cubicBezTo>
                  <a:pt x="2988734" y="606778"/>
                  <a:pt x="3471334" y="335844"/>
                  <a:pt x="3759200" y="296333"/>
                </a:cubicBezTo>
                <a:cubicBezTo>
                  <a:pt x="4047066" y="256822"/>
                  <a:pt x="4251678" y="397933"/>
                  <a:pt x="4504267" y="372533"/>
                </a:cubicBezTo>
                <a:cubicBezTo>
                  <a:pt x="4756856" y="347133"/>
                  <a:pt x="4909255" y="146755"/>
                  <a:pt x="5274733" y="143933"/>
                </a:cubicBezTo>
                <a:cubicBezTo>
                  <a:pt x="5640211" y="141111"/>
                  <a:pt x="6138333" y="379589"/>
                  <a:pt x="6697133" y="355600"/>
                </a:cubicBezTo>
                <a:cubicBezTo>
                  <a:pt x="7255933" y="331611"/>
                  <a:pt x="7941733" y="165805"/>
                  <a:pt x="862753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6552" y="2499742"/>
            <a:ext cx="707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/>
            <a:r>
              <a:rPr lang="zh-CN" altLang="en-US" sz="1400" b="1" dirty="0"/>
              <a:t>服装款式的整体设计是对款式的综合设计。它是把款式的廓形、局部、细节等依据</a:t>
            </a:r>
            <a:r>
              <a:rPr lang="zh-CN" altLang="en-US" sz="1400" b="1" dirty="0" smtClean="0"/>
              <a:t>设计的</a:t>
            </a:r>
            <a:r>
              <a:rPr lang="zh-CN" altLang="en-US" sz="1400" b="1" dirty="0"/>
              <a:t>要求组合创新</a:t>
            </a:r>
            <a:r>
              <a:rPr lang="zh-CN" altLang="en-US" sz="1400" b="1" dirty="0" smtClean="0"/>
              <a:t>为新</a:t>
            </a:r>
            <a:r>
              <a:rPr lang="zh-CN" altLang="en-US" sz="1400" b="1" dirty="0"/>
              <a:t>的服装</a:t>
            </a:r>
            <a:r>
              <a:rPr lang="zh-CN" altLang="en-US" sz="1400" b="1" dirty="0" smtClean="0"/>
              <a:t>款式，服装</a:t>
            </a:r>
            <a:r>
              <a:rPr lang="zh-CN" altLang="en-US" sz="1400" b="1" dirty="0"/>
              <a:t>款式系列设计是依据款式的整体性而展开与</a:t>
            </a:r>
            <a:r>
              <a:rPr lang="zh-CN" altLang="en-US" sz="1400" b="1" dirty="0" smtClean="0"/>
              <a:t>延续，强调</a:t>
            </a:r>
            <a:r>
              <a:rPr lang="zh-CN" altLang="en-US" sz="1400" b="1" dirty="0"/>
              <a:t>的是设计</a:t>
            </a:r>
            <a:r>
              <a:rPr lang="zh-CN" altLang="en-US" sz="1400" b="1" dirty="0" smtClean="0"/>
              <a:t>关联，元素</a:t>
            </a:r>
            <a:r>
              <a:rPr lang="zh-CN" altLang="en-US" sz="1400" b="1" dirty="0"/>
              <a:t>的系列感。</a:t>
            </a:r>
          </a:p>
          <a:p>
            <a:pPr indent="396000"/>
            <a:r>
              <a:rPr lang="zh-CN" altLang="en-US" sz="1400" b="1" dirty="0"/>
              <a:t>整体系列服装是通过运用不同的表现</a:t>
            </a:r>
            <a:r>
              <a:rPr lang="zh-CN" altLang="en-US" sz="1400" b="1" dirty="0" smtClean="0"/>
              <a:t>手法，体现</a:t>
            </a:r>
            <a:r>
              <a:rPr lang="zh-CN" altLang="en-US" sz="1400" b="1" dirty="0"/>
              <a:t>其形式美、廓形、局部与细节上的一致性而产生的整体</a:t>
            </a:r>
            <a:r>
              <a:rPr lang="zh-CN" altLang="en-US" sz="1400" b="1" dirty="0" smtClean="0"/>
              <a:t>服装</a:t>
            </a:r>
            <a:r>
              <a:rPr lang="zh-CN" altLang="en-US" sz="1400" b="1" dirty="0"/>
              <a:t>款式</a:t>
            </a:r>
            <a:r>
              <a:rPr lang="zh-CN" altLang="en-US" sz="1400" b="1" dirty="0" smtClean="0"/>
              <a:t>设计和</a:t>
            </a:r>
            <a:r>
              <a:rPr lang="zh-CN" altLang="en-US" sz="1400" b="1" dirty="0"/>
              <a:t>款式系列</a:t>
            </a:r>
            <a:r>
              <a:rPr lang="zh-CN" altLang="en-US" sz="1400" b="1" dirty="0" smtClean="0"/>
              <a:t>设计整体</a:t>
            </a:r>
            <a:r>
              <a:rPr lang="zh-CN" altLang="en-US" sz="1400" b="1" dirty="0"/>
              <a:t>服装款式设计包括了上装</a:t>
            </a:r>
            <a:r>
              <a:rPr lang="zh-CN" altLang="en-US" sz="1400" b="1" dirty="0" smtClean="0"/>
              <a:t>的</a:t>
            </a:r>
            <a:r>
              <a:rPr lang="zh-CN" altLang="en-US" sz="1400" b="1" dirty="0"/>
              <a:t>设计</a:t>
            </a:r>
            <a:r>
              <a:rPr lang="zh-CN" altLang="en-US" sz="1400" b="1" dirty="0" smtClean="0"/>
              <a:t>、</a:t>
            </a:r>
            <a:r>
              <a:rPr lang="zh-CN" altLang="en-US" sz="1400" b="1" dirty="0"/>
              <a:t>下装的设计、连衣裙</a:t>
            </a:r>
            <a:r>
              <a:rPr lang="zh-CN" altLang="en-US" sz="1400" b="1" dirty="0" smtClean="0"/>
              <a:t>的设计</a:t>
            </a:r>
            <a:r>
              <a:rPr lang="zh-CN" altLang="en-US" sz="1400" b="1" dirty="0"/>
              <a:t>等。系列款式</a:t>
            </a:r>
            <a:r>
              <a:rPr lang="zh-CN" altLang="en-US" sz="1400" b="1" dirty="0" smtClean="0"/>
              <a:t>设计是</a:t>
            </a:r>
            <a:r>
              <a:rPr lang="zh-CN" altLang="en-US" sz="1400" b="1" dirty="0"/>
              <a:t>以款式</a:t>
            </a:r>
            <a:r>
              <a:rPr lang="zh-CN" altLang="en-US" sz="1400" b="1" dirty="0" smtClean="0"/>
              <a:t>设计基本</a:t>
            </a:r>
            <a:r>
              <a:rPr lang="zh-CN" altLang="en-US" sz="1400" b="1" dirty="0"/>
              <a:t>程序为</a:t>
            </a:r>
            <a:r>
              <a:rPr lang="zh-CN" altLang="en-US" sz="1400" b="1" dirty="0" smtClean="0"/>
              <a:t>基础，根据</a:t>
            </a:r>
            <a:r>
              <a:rPr lang="zh-CN" altLang="en-US" sz="1400" b="1" dirty="0"/>
              <a:t>某一款式进行展开与</a:t>
            </a:r>
            <a:r>
              <a:rPr lang="zh-CN" altLang="en-US" sz="1400" b="1" dirty="0" smtClean="0"/>
              <a:t>延续，最后</a:t>
            </a:r>
            <a:r>
              <a:rPr lang="zh-CN" altLang="en-US" sz="1400" b="1" dirty="0"/>
              <a:t>要求完成设计的系列化。随着时代的</a:t>
            </a:r>
            <a:r>
              <a:rPr lang="zh-CN" altLang="en-US" sz="1400" b="1" dirty="0" smtClean="0"/>
              <a:t>发展进步，现代</a:t>
            </a:r>
            <a:r>
              <a:rPr lang="zh-CN" altLang="en-US" sz="1400" b="1" dirty="0"/>
              <a:t>社会各</a:t>
            </a:r>
            <a:r>
              <a:rPr lang="zh-CN" altLang="en-US" sz="1400" b="1" dirty="0" smtClean="0"/>
              <a:t>行业都</a:t>
            </a:r>
            <a:r>
              <a:rPr lang="zh-CN" altLang="en-US" sz="1400" b="1" dirty="0"/>
              <a:t>注重综合形象</a:t>
            </a:r>
            <a:r>
              <a:rPr lang="zh-CN" altLang="en-US" sz="1400" b="1" dirty="0" smtClean="0"/>
              <a:t>设计，消费者</a:t>
            </a:r>
            <a:r>
              <a:rPr lang="zh-CN" altLang="en-US" sz="1400" b="1" dirty="0"/>
              <a:t>也逐步希望用系列的思维</a:t>
            </a:r>
            <a:r>
              <a:rPr lang="zh-CN" altLang="en-US" sz="1400" b="1" dirty="0" smtClean="0"/>
              <a:t>方式看待日常生活，服装款式设计</a:t>
            </a:r>
            <a:r>
              <a:rPr lang="zh-CN" altLang="en-US" sz="1400" b="1" dirty="0"/>
              <a:t>是技术与艺术的</a:t>
            </a:r>
            <a:r>
              <a:rPr lang="zh-CN" altLang="en-US" sz="1400" b="1" dirty="0" smtClean="0"/>
              <a:t>综合体，系列</a:t>
            </a:r>
            <a:r>
              <a:rPr lang="zh-CN" altLang="en-US" sz="1400" b="1" dirty="0"/>
              <a:t>整体服装款式已越来越被人们</a:t>
            </a:r>
            <a:r>
              <a:rPr lang="zh-CN" altLang="en-US" sz="1400" b="1" dirty="0" smtClean="0"/>
              <a:t>接受。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456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1151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3</a:t>
            </a:r>
            <a:r>
              <a:rPr lang="zh-CN" altLang="en-US" sz="1200" b="1" dirty="0" smtClean="0"/>
              <a:t>、工艺系</a:t>
            </a:r>
            <a:r>
              <a:rPr lang="zh-CN" altLang="en-US" sz="1200" b="1" dirty="0"/>
              <a:t>列</a:t>
            </a:r>
          </a:p>
          <a:p>
            <a:r>
              <a:rPr lang="zh-CN" altLang="en-US" sz="1200" b="1" dirty="0"/>
              <a:t>工艺系列</a:t>
            </a:r>
            <a:r>
              <a:rPr lang="zh-CN" altLang="en-US" sz="1200" b="1" dirty="0" smtClean="0"/>
              <a:t>强调</a:t>
            </a:r>
            <a:r>
              <a:rPr lang="zh-CN" altLang="en-US" sz="1200" b="1" dirty="0"/>
              <a:t>服装工艺</a:t>
            </a:r>
            <a:r>
              <a:rPr lang="zh-CN" altLang="en-US" sz="1200" b="1" dirty="0" smtClean="0"/>
              <a:t>特色，将</a:t>
            </a:r>
            <a:r>
              <a:rPr lang="zh-CN" altLang="en-US" sz="1200" b="1" dirty="0"/>
              <a:t>其特色</a:t>
            </a:r>
            <a:r>
              <a:rPr lang="zh-CN" altLang="en-US" sz="1200" b="1" dirty="0" smtClean="0"/>
              <a:t>贯穿</a:t>
            </a:r>
            <a:r>
              <a:rPr lang="zh-CN" altLang="en-US" sz="1200" b="1" dirty="0"/>
              <a:t>其间为系列</a:t>
            </a:r>
            <a:r>
              <a:rPr lang="zh-CN" altLang="en-US" sz="1200" b="1" dirty="0" smtClean="0"/>
              <a:t>服装</a:t>
            </a:r>
            <a:r>
              <a:rPr lang="zh-CN" altLang="en-US" sz="1200" b="1" dirty="0"/>
              <a:t>的</a:t>
            </a:r>
            <a:r>
              <a:rPr lang="zh-CN" altLang="en-US" sz="1200" b="1" dirty="0" smtClean="0"/>
              <a:t>关联性，艺</a:t>
            </a:r>
            <a:r>
              <a:rPr lang="zh-CN" altLang="en-US" sz="1200" b="1" dirty="0"/>
              <a:t>特色包括</a:t>
            </a:r>
            <a:r>
              <a:rPr lang="zh-CN" altLang="en-US" sz="1200" b="1" dirty="0" smtClean="0"/>
              <a:t>饰边</a:t>
            </a:r>
            <a:r>
              <a:rPr lang="zh-CN" altLang="en-US" sz="1200" b="1" dirty="0"/>
              <a:t>、绣花、打褶</a:t>
            </a:r>
            <a:r>
              <a:rPr lang="zh-CN" altLang="en-US" sz="1200" b="1" dirty="0" smtClean="0"/>
              <a:t>、辑</a:t>
            </a:r>
            <a:r>
              <a:rPr lang="zh-CN" altLang="en-US" sz="1200" b="1" dirty="0"/>
              <a:t>明线、装饰线</a:t>
            </a:r>
            <a:r>
              <a:rPr lang="zh-CN" altLang="en-US" sz="1200" b="1" dirty="0" smtClean="0"/>
              <a:t>、结构</a:t>
            </a:r>
            <a:r>
              <a:rPr lang="zh-CN" altLang="en-US" sz="1200" b="1" dirty="0"/>
              <a:t>线、印染</a:t>
            </a:r>
            <a:r>
              <a:rPr lang="zh-CN" altLang="en-US" sz="1200" b="1" dirty="0" smtClean="0"/>
              <a:t>图案等，工艺系列设计</a:t>
            </a:r>
            <a:r>
              <a:rPr lang="zh-CN" altLang="en-US" sz="1200" b="1" dirty="0"/>
              <a:t>一般在多</a:t>
            </a:r>
            <a:r>
              <a:rPr lang="zh-CN" altLang="en-US" sz="1200" b="1" dirty="0" smtClean="0"/>
              <a:t>套服</a:t>
            </a:r>
            <a:r>
              <a:rPr lang="zh-CN" altLang="en-US" sz="1200" b="1" dirty="0"/>
              <a:t>装中应用同</a:t>
            </a:r>
            <a:r>
              <a:rPr lang="zh-CN" altLang="en-US" sz="1200" b="1" dirty="0" smtClean="0"/>
              <a:t>一种</a:t>
            </a:r>
            <a:r>
              <a:rPr lang="zh-CN" altLang="en-US" sz="1200" b="1" dirty="0"/>
              <a:t>工艺</a:t>
            </a:r>
            <a:r>
              <a:rPr lang="zh-CN" altLang="en-US" sz="1200" b="1" dirty="0" smtClean="0"/>
              <a:t>手法，使之</a:t>
            </a:r>
            <a:r>
              <a:rPr lang="zh-CN" altLang="en-US" sz="1200" b="1" dirty="0"/>
              <a:t>成为系列</a:t>
            </a:r>
            <a:r>
              <a:rPr lang="zh-CN" altLang="en-US" sz="1200" b="1" dirty="0" smtClean="0"/>
              <a:t>设计作品</a:t>
            </a:r>
            <a:r>
              <a:rPr lang="zh-CN" altLang="en-US" sz="1200" b="1" dirty="0"/>
              <a:t>中最</a:t>
            </a:r>
            <a:r>
              <a:rPr lang="zh-CN" altLang="en-US" sz="1200" b="1" dirty="0" smtClean="0"/>
              <a:t>引人注目</a:t>
            </a:r>
            <a:r>
              <a:rPr lang="zh-CN" altLang="en-US" sz="1200" b="1" dirty="0"/>
              <a:t>的设计内容。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6915497" cy="37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65145"/>
            <a:ext cx="8190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工艺</a:t>
            </a:r>
            <a:r>
              <a:rPr lang="zh-CN" altLang="en-US" sz="1200" b="1" dirty="0"/>
              <a:t>系列在</a:t>
            </a:r>
            <a:r>
              <a:rPr lang="zh-CN" altLang="en-US" sz="1200" b="1" dirty="0" smtClean="0"/>
              <a:t>款式中的应用，必须</a:t>
            </a:r>
            <a:r>
              <a:rPr lang="zh-CN" altLang="en-US" sz="1200" b="1" dirty="0"/>
              <a:t>以主要形式</a:t>
            </a:r>
            <a:r>
              <a:rPr lang="zh-CN" altLang="en-US" sz="1200" b="1" dirty="0" smtClean="0"/>
              <a:t>出现，形成</a:t>
            </a:r>
            <a:r>
              <a:rPr lang="zh-CN" altLang="en-US" sz="1200" b="1" dirty="0"/>
              <a:t>设计</a:t>
            </a:r>
            <a:r>
              <a:rPr lang="zh-CN" altLang="en-US" sz="1200" b="1" dirty="0" smtClean="0"/>
              <a:t>力度，成为</a:t>
            </a:r>
            <a:r>
              <a:rPr lang="zh-CN" altLang="en-US" sz="1200" b="1" dirty="0"/>
              <a:t>整个系列的视觉</a:t>
            </a:r>
            <a:r>
              <a:rPr lang="zh-CN" altLang="en-US" sz="1200" b="1" dirty="0" smtClean="0"/>
              <a:t>点，这样</a:t>
            </a:r>
            <a:r>
              <a:rPr lang="zh-CN" altLang="en-US" sz="1200" b="1" dirty="0"/>
              <a:t>再与款式</a:t>
            </a:r>
            <a:r>
              <a:rPr lang="zh-CN" altLang="en-US" sz="1200" b="1" dirty="0" smtClean="0"/>
              <a:t>造型和</a:t>
            </a:r>
            <a:r>
              <a:rPr lang="zh-CN" altLang="en-US" sz="1200" b="1" dirty="0"/>
              <a:t>色彩</a:t>
            </a:r>
            <a:r>
              <a:rPr lang="zh-CN" altLang="en-US" sz="1200" b="1" dirty="0" smtClean="0"/>
              <a:t>配合，可</a:t>
            </a:r>
            <a:r>
              <a:rPr lang="zh-CN" altLang="en-US" sz="1200" b="1" dirty="0"/>
              <a:t>形成极强的系列感。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9" y="946310"/>
            <a:ext cx="7462986" cy="40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066" y="35431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4</a:t>
            </a:r>
            <a:r>
              <a:rPr lang="zh-CN" altLang="en-US" sz="1200" b="1" dirty="0" smtClean="0"/>
              <a:t>、主题</a:t>
            </a:r>
            <a:r>
              <a:rPr lang="zh-CN" altLang="en-US" sz="1200" b="1" dirty="0"/>
              <a:t>系列</a:t>
            </a:r>
          </a:p>
          <a:p>
            <a:r>
              <a:rPr lang="zh-CN" altLang="en-US" sz="1200" b="1" dirty="0"/>
              <a:t>主题系列是指在某</a:t>
            </a:r>
            <a:r>
              <a:rPr lang="zh-CN" altLang="en-US" sz="1200" b="1" dirty="0" smtClean="0"/>
              <a:t>一设计</a:t>
            </a:r>
            <a:r>
              <a:rPr lang="zh-CN" altLang="en-US" sz="1200" b="1" dirty="0"/>
              <a:t>题材</a:t>
            </a:r>
            <a:r>
              <a:rPr lang="zh-CN" altLang="en-US" sz="1200" b="1" dirty="0" smtClean="0"/>
              <a:t>下，指导</a:t>
            </a:r>
            <a:r>
              <a:rPr lang="zh-CN" altLang="en-US" sz="1200" b="1" dirty="0"/>
              <a:t>完成的主题性</a:t>
            </a:r>
            <a:r>
              <a:rPr lang="zh-CN" altLang="en-US" sz="1200" b="1" dirty="0" smtClean="0"/>
              <a:t>设计，是</a:t>
            </a:r>
            <a:r>
              <a:rPr lang="zh-CN" altLang="en-US" sz="1200" b="1" dirty="0"/>
              <a:t>服装设计的主要因素之一。</a:t>
            </a:r>
          </a:p>
        </p:txBody>
      </p:sp>
      <p:pic>
        <p:nvPicPr>
          <p:cNvPr id="11266" name="Picture 2" descr="http://pic2.xihuan.me/edr/680__/t02842d0cd3a0afa2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5566"/>
            <a:ext cx="5508129" cy="3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1.xihuan.me/edr/680__/t02e8823a3d94b42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64" y="339502"/>
            <a:ext cx="6381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494"/>
            <a:ext cx="6919392" cy="46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6620" y="627534"/>
            <a:ext cx="79026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二</a:t>
            </a:r>
            <a:r>
              <a:rPr lang="en-US" altLang="zh-CN" sz="1200" b="1" dirty="0"/>
              <a:t>)</a:t>
            </a:r>
            <a:r>
              <a:rPr lang="zh-CN" altLang="en-US" sz="1200" b="1" dirty="0"/>
              <a:t>系列设计步骤</a:t>
            </a:r>
          </a:p>
          <a:p>
            <a:r>
              <a:rPr lang="zh-CN" altLang="en-US" sz="1200" b="1" dirty="0" smtClean="0"/>
              <a:t>系列</a:t>
            </a:r>
            <a:r>
              <a:rPr lang="zh-CN" altLang="en-US" sz="1200" b="1" dirty="0"/>
              <a:t>设计</a:t>
            </a:r>
            <a:r>
              <a:rPr lang="zh-CN" altLang="en-US" sz="1200" b="1" dirty="0" smtClean="0"/>
              <a:t>不同</a:t>
            </a:r>
            <a:r>
              <a:rPr lang="zh-CN" altLang="en-US" sz="1200" b="1" dirty="0"/>
              <a:t>于单</a:t>
            </a:r>
            <a:r>
              <a:rPr lang="zh-CN" altLang="en-US" sz="1200" b="1" dirty="0" smtClean="0"/>
              <a:t>品设计，它</a:t>
            </a:r>
            <a:r>
              <a:rPr lang="zh-CN" altLang="en-US" sz="1200" b="1" dirty="0"/>
              <a:t>是对组成系列元素的宏观把握和局部调节的</a:t>
            </a:r>
            <a:r>
              <a:rPr lang="zh-CN" altLang="en-US" sz="1200" b="1" dirty="0" smtClean="0"/>
              <a:t>统一</a:t>
            </a:r>
            <a:r>
              <a:rPr lang="zh-CN" altLang="en-US" sz="1200" b="1" dirty="0"/>
              <a:t>、</a:t>
            </a:r>
            <a:r>
              <a:rPr lang="zh-CN" altLang="en-US" sz="1200" b="1" dirty="0" smtClean="0"/>
              <a:t>协调，使单品</a:t>
            </a:r>
            <a:r>
              <a:rPr lang="zh-CN" altLang="en-US" sz="1200" b="1" dirty="0"/>
              <a:t>款式既</a:t>
            </a:r>
            <a:r>
              <a:rPr lang="zh-CN" altLang="en-US" sz="1200" b="1" dirty="0" smtClean="0"/>
              <a:t>可以组成</a:t>
            </a:r>
            <a:r>
              <a:rPr lang="zh-CN" altLang="en-US" sz="1200" b="1" dirty="0"/>
              <a:t>系列</a:t>
            </a:r>
            <a:r>
              <a:rPr lang="zh-CN" altLang="en-US" sz="1200" b="1" dirty="0" smtClean="0"/>
              <a:t>而又不</a:t>
            </a:r>
            <a:r>
              <a:rPr lang="zh-CN" altLang="en-US" sz="1200" b="1" dirty="0"/>
              <a:t>失其个性</a:t>
            </a:r>
            <a:r>
              <a:rPr lang="zh-CN" altLang="en-US" sz="1200" b="1" dirty="0" smtClean="0"/>
              <a:t>特征，其</a:t>
            </a:r>
            <a:r>
              <a:rPr lang="zh-CN" altLang="en-US" sz="1200" b="1" dirty="0"/>
              <a:t>步骤可以从以下几个方面考虑。</a:t>
            </a:r>
          </a:p>
          <a:p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、组织</a:t>
            </a:r>
            <a:r>
              <a:rPr lang="zh-CN" altLang="en-US" sz="1200" b="1" dirty="0"/>
              <a:t>系列要素</a:t>
            </a:r>
          </a:p>
          <a:p>
            <a:r>
              <a:rPr lang="zh-CN" altLang="en-US" sz="1200" b="1" dirty="0"/>
              <a:t>系列要素可以从款式的</a:t>
            </a:r>
            <a:r>
              <a:rPr lang="zh-CN" altLang="en-US" sz="1200" b="1" dirty="0" smtClean="0"/>
              <a:t>廓型、</a:t>
            </a:r>
            <a:r>
              <a:rPr lang="zh-CN" altLang="en-US" sz="1200" b="1" dirty="0"/>
              <a:t>局部、</a:t>
            </a:r>
            <a:r>
              <a:rPr lang="zh-CN" altLang="en-US" sz="1200" b="1" dirty="0" smtClean="0"/>
              <a:t>细节、</a:t>
            </a:r>
            <a:r>
              <a:rPr lang="zh-CN" altLang="en-US" sz="1200" b="1" dirty="0"/>
              <a:t>色彩</a:t>
            </a:r>
            <a:r>
              <a:rPr lang="zh-CN" altLang="en-US" sz="1200" b="1" dirty="0" smtClean="0"/>
              <a:t>、面料</a:t>
            </a:r>
            <a:r>
              <a:rPr lang="zh-CN" altLang="en-US" sz="1200" b="1" dirty="0"/>
              <a:t>等进行</a:t>
            </a:r>
            <a:r>
              <a:rPr lang="zh-CN" altLang="en-US" sz="1200" b="1" dirty="0" smtClean="0"/>
              <a:t>组织，合理</a:t>
            </a:r>
            <a:r>
              <a:rPr lang="zh-CN" altLang="en-US" sz="1200" b="1" dirty="0"/>
              <a:t>安排</a:t>
            </a:r>
            <a:r>
              <a:rPr lang="zh-CN" altLang="en-US" sz="1200" b="1" dirty="0" smtClean="0"/>
              <a:t>分配，系列</a:t>
            </a:r>
            <a:r>
              <a:rPr lang="zh-CN" altLang="en-US" sz="1200" b="1" dirty="0"/>
              <a:t>要素一定要与服装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表现形式</a:t>
            </a:r>
            <a:r>
              <a:rPr lang="zh-CN" altLang="en-US" sz="1200" b="1" dirty="0" smtClean="0"/>
              <a:t>相协调。</a:t>
            </a:r>
            <a:endParaRPr lang="en-US" altLang="zh-CN" sz="1200" b="1" dirty="0"/>
          </a:p>
          <a:p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、选</a:t>
            </a:r>
            <a:r>
              <a:rPr lang="zh-CN" altLang="en-US" sz="1200" b="1" dirty="0"/>
              <a:t>好系列形式</a:t>
            </a:r>
          </a:p>
          <a:p>
            <a:r>
              <a:rPr lang="zh-CN" altLang="en-US" sz="1200" b="1" dirty="0"/>
              <a:t>选定系列</a:t>
            </a:r>
            <a:r>
              <a:rPr lang="zh-CN" altLang="en-US" sz="1200" b="1" dirty="0" smtClean="0"/>
              <a:t>形式，选</a:t>
            </a:r>
            <a:r>
              <a:rPr lang="zh-CN" altLang="en-US" sz="1200" b="1" dirty="0"/>
              <a:t>好款式</a:t>
            </a:r>
            <a:r>
              <a:rPr lang="zh-CN" altLang="en-US" sz="1200" b="1" dirty="0" smtClean="0"/>
              <a:t>要素，确定</a:t>
            </a:r>
            <a:r>
              <a:rPr lang="zh-CN" altLang="en-US" sz="1200" b="1" dirty="0"/>
              <a:t>以造型款式组成</a:t>
            </a:r>
            <a:r>
              <a:rPr lang="zh-CN" altLang="en-US" sz="1200" b="1" dirty="0" smtClean="0"/>
              <a:t>系列，是</a:t>
            </a:r>
            <a:r>
              <a:rPr lang="zh-CN" altLang="en-US" sz="1200" b="1" dirty="0"/>
              <a:t>考虑用外轮廓</a:t>
            </a:r>
            <a:r>
              <a:rPr lang="zh-CN" altLang="en-US" sz="1200" b="1" dirty="0" smtClean="0"/>
              <a:t>统一还是</a:t>
            </a:r>
            <a:r>
              <a:rPr lang="zh-CN" altLang="en-US" sz="1200" b="1" dirty="0"/>
              <a:t>内部细节统一</a:t>
            </a:r>
            <a:r>
              <a:rPr lang="zh-CN" altLang="en-US" sz="1200" b="1" dirty="0" smtClean="0"/>
              <a:t>等，所有</a:t>
            </a:r>
            <a:r>
              <a:rPr lang="zh-CN" altLang="en-US" sz="1200" b="1" dirty="0"/>
              <a:t>这些问题必须考虑</a:t>
            </a:r>
            <a:r>
              <a:rPr lang="zh-CN" altLang="en-US" sz="1200" b="1" dirty="0" smtClean="0"/>
              <a:t>清楚，才能</a:t>
            </a:r>
            <a:r>
              <a:rPr lang="zh-CN" altLang="en-US" sz="1200" b="1" dirty="0"/>
              <a:t>根据系列形式组织要素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3</a:t>
            </a:r>
            <a:r>
              <a:rPr lang="zh-CN" altLang="en-US" sz="1200" b="1" dirty="0" smtClean="0"/>
              <a:t>、选定</a:t>
            </a:r>
            <a:r>
              <a:rPr lang="zh-CN" altLang="en-US" sz="1200" b="1" dirty="0"/>
              <a:t>系列套数</a:t>
            </a:r>
          </a:p>
          <a:p>
            <a:r>
              <a:rPr lang="zh-CN" altLang="en-US" sz="1200" b="1" dirty="0"/>
              <a:t>进行系列</a:t>
            </a:r>
            <a:r>
              <a:rPr lang="zh-CN" altLang="en-US" sz="1200" b="1" dirty="0" smtClean="0"/>
              <a:t>设计，要</a:t>
            </a:r>
            <a:r>
              <a:rPr lang="zh-CN" altLang="en-US" sz="1200" b="1" dirty="0"/>
              <a:t>考虑系列</a:t>
            </a:r>
            <a:r>
              <a:rPr lang="zh-CN" altLang="en-US" sz="1200" b="1" dirty="0" smtClean="0"/>
              <a:t>套数，系列</a:t>
            </a:r>
            <a:r>
              <a:rPr lang="zh-CN" altLang="en-US" sz="1200" b="1" dirty="0"/>
              <a:t>有大小之</a:t>
            </a:r>
            <a:r>
              <a:rPr lang="zh-CN" altLang="en-US" sz="1200" b="1" dirty="0" smtClean="0"/>
              <a:t>分，通常</a:t>
            </a:r>
            <a:r>
              <a:rPr lang="zh-CN" altLang="en-US" sz="1200" b="1" dirty="0"/>
              <a:t>分双系列两</a:t>
            </a:r>
            <a:r>
              <a:rPr lang="zh-CN" altLang="en-US" sz="1200" b="1" dirty="0" smtClean="0"/>
              <a:t>套，小系列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至</a:t>
            </a:r>
            <a:r>
              <a:rPr lang="en-US" altLang="zh-CN" sz="1200" b="1" dirty="0" smtClean="0"/>
              <a:t>4</a:t>
            </a:r>
            <a:r>
              <a:rPr lang="zh-CN" altLang="en-US" sz="1200" b="1" dirty="0" smtClean="0"/>
              <a:t>套，中系列</a:t>
            </a:r>
            <a:r>
              <a:rPr lang="en-US" altLang="zh-CN" sz="1200" b="1" dirty="0" smtClean="0"/>
              <a:t>5</a:t>
            </a:r>
            <a:r>
              <a:rPr lang="zh-CN" altLang="en-US" sz="1200" b="1" dirty="0" smtClean="0"/>
              <a:t>至</a:t>
            </a:r>
            <a:r>
              <a:rPr lang="en-US" altLang="zh-CN" sz="1200" b="1" dirty="0" smtClean="0"/>
              <a:t>6</a:t>
            </a:r>
            <a:r>
              <a:rPr lang="zh-CN" altLang="en-US" sz="1200" b="1" dirty="0" smtClean="0"/>
              <a:t>套，大系列</a:t>
            </a:r>
            <a:r>
              <a:rPr lang="en-US" altLang="zh-CN" sz="1200" b="1" dirty="0" smtClean="0"/>
              <a:t>7</a:t>
            </a:r>
            <a:r>
              <a:rPr lang="zh-CN" altLang="en-US" sz="1200" b="1" dirty="0" smtClean="0"/>
              <a:t>至</a:t>
            </a:r>
            <a:r>
              <a:rPr lang="en-US" altLang="zh-CN" sz="1200" b="1" dirty="0" smtClean="0"/>
              <a:t>8</a:t>
            </a:r>
            <a:r>
              <a:rPr lang="zh-CN" altLang="en-US" sz="1200" b="1" dirty="0" smtClean="0"/>
              <a:t>套，特大系列</a:t>
            </a:r>
            <a:r>
              <a:rPr lang="en-US" altLang="zh-CN" sz="1200" b="1" dirty="0" smtClean="0"/>
              <a:t>9</a:t>
            </a:r>
            <a:r>
              <a:rPr lang="zh-CN" altLang="en-US" sz="1200" b="1" dirty="0" smtClean="0"/>
              <a:t>套</a:t>
            </a:r>
            <a:r>
              <a:rPr lang="zh-CN" altLang="en-US" sz="1200" b="1" dirty="0"/>
              <a:t>以上。小系列与大系列的构思不太</a:t>
            </a:r>
            <a:r>
              <a:rPr lang="zh-CN" altLang="en-US" sz="1200" b="1" dirty="0" smtClean="0"/>
              <a:t>相同，系列</a:t>
            </a:r>
            <a:r>
              <a:rPr lang="zh-CN" altLang="en-US" sz="1200" b="1" dirty="0"/>
              <a:t>的套数多数完全取决于</a:t>
            </a:r>
            <a:r>
              <a:rPr lang="zh-CN" altLang="en-US" sz="1200" b="1" dirty="0" smtClean="0"/>
              <a:t>设计任务的需要，同时</a:t>
            </a:r>
            <a:r>
              <a:rPr lang="zh-CN" altLang="en-US" sz="1200" b="1" dirty="0"/>
              <a:t>也会影响其造型的</a:t>
            </a:r>
            <a:r>
              <a:rPr lang="zh-CN" altLang="en-US" sz="1200" b="1" dirty="0" smtClean="0"/>
              <a:t>简洁与否，并从其他</a:t>
            </a:r>
            <a:r>
              <a:rPr lang="zh-CN" altLang="en-US" sz="1200" b="1" dirty="0"/>
              <a:t>元素的搭配性考虑。如是小系列则可以自由发挥而不考虑</a:t>
            </a:r>
            <a:r>
              <a:rPr lang="zh-CN" altLang="en-US" sz="1200" b="1" dirty="0" smtClean="0"/>
              <a:t>这些问题，注意</a:t>
            </a:r>
            <a:r>
              <a:rPr lang="zh-CN" altLang="en-US" sz="1200" b="1" dirty="0"/>
              <a:t>套数越</a:t>
            </a:r>
            <a:r>
              <a:rPr lang="zh-CN" altLang="en-US" sz="1200" b="1" dirty="0" smtClean="0"/>
              <a:t>多，设计</a:t>
            </a:r>
            <a:r>
              <a:rPr lang="zh-CN" altLang="en-US" sz="1200" b="1" dirty="0"/>
              <a:t>难度相对越</a:t>
            </a:r>
            <a:r>
              <a:rPr lang="zh-CN" altLang="en-US" sz="1200" b="1" dirty="0" smtClean="0"/>
              <a:t>大，对</a:t>
            </a:r>
            <a:r>
              <a:rPr lang="zh-CN" altLang="en-US" sz="1200" b="1" dirty="0"/>
              <a:t>设计师要求出</a:t>
            </a:r>
            <a:r>
              <a:rPr lang="zh-CN" altLang="en-US" sz="1200" b="1" dirty="0" smtClean="0"/>
              <a:t>高，故</a:t>
            </a:r>
            <a:r>
              <a:rPr lang="zh-CN" altLang="en-US" sz="1200" b="1" dirty="0"/>
              <a:t>系列不是简单的</a:t>
            </a:r>
            <a:r>
              <a:rPr lang="zh-CN" altLang="en-US" sz="1200" b="1" dirty="0" smtClean="0"/>
              <a:t>拼凑，而是</a:t>
            </a:r>
            <a:r>
              <a:rPr lang="zh-CN" altLang="en-US" sz="1200" b="1" dirty="0"/>
              <a:t>由内容决定的。</a:t>
            </a:r>
          </a:p>
          <a:p>
            <a:r>
              <a:rPr lang="en-US" altLang="zh-CN" sz="1200" b="1" dirty="0" smtClean="0"/>
              <a:t>4</a:t>
            </a:r>
            <a:r>
              <a:rPr lang="zh-CN" altLang="en-US" sz="1200" b="1" dirty="0" smtClean="0"/>
              <a:t>、整体</a:t>
            </a:r>
            <a:r>
              <a:rPr lang="zh-CN" altLang="en-US" sz="1200" b="1" dirty="0"/>
              <a:t>绘制图稿</a:t>
            </a:r>
          </a:p>
          <a:p>
            <a:r>
              <a:rPr lang="zh-CN" altLang="en-US" sz="1200" b="1" dirty="0"/>
              <a:t>合理组织安排好所有系列元素</a:t>
            </a:r>
            <a:r>
              <a:rPr lang="zh-CN" altLang="en-US" sz="1200" b="1" dirty="0" smtClean="0"/>
              <a:t>后，就要</a:t>
            </a:r>
            <a:r>
              <a:rPr lang="zh-CN" altLang="en-US" sz="1200" b="1" dirty="0"/>
              <a:t>用图稿的形式将系列中每一款逐一画</a:t>
            </a:r>
            <a:r>
              <a:rPr lang="zh-CN" altLang="en-US" sz="1200" b="1" dirty="0" smtClean="0"/>
              <a:t>出，在</a:t>
            </a:r>
            <a:r>
              <a:rPr lang="zh-CN" altLang="en-US" sz="1200" b="1" dirty="0"/>
              <a:t>绘制过程中要注意</a:t>
            </a:r>
            <a:r>
              <a:rPr lang="zh-CN" altLang="en-US" sz="1200" b="1" dirty="0" smtClean="0"/>
              <a:t>服装整体</a:t>
            </a:r>
            <a:r>
              <a:rPr lang="zh-CN" altLang="en-US" sz="1200" b="1" dirty="0"/>
              <a:t>系列感的表现与系列元素的安排。</a:t>
            </a:r>
          </a:p>
          <a:p>
            <a:r>
              <a:rPr lang="en-US" altLang="zh-CN" sz="1200" b="1" dirty="0" smtClean="0"/>
              <a:t>5</a:t>
            </a:r>
            <a:r>
              <a:rPr lang="zh-CN" altLang="en-US" sz="1200" b="1" dirty="0" smtClean="0"/>
              <a:t>、局部细节的</a:t>
            </a:r>
            <a:r>
              <a:rPr lang="zh-CN" altLang="en-US" sz="1200" b="1" dirty="0"/>
              <a:t>调整</a:t>
            </a:r>
          </a:p>
          <a:p>
            <a:r>
              <a:rPr lang="zh-CN" altLang="en-US" sz="1200" b="1" dirty="0"/>
              <a:t>在整体系列画完</a:t>
            </a:r>
            <a:r>
              <a:rPr lang="zh-CN" altLang="en-US" sz="1200" b="1" dirty="0" smtClean="0"/>
              <a:t>后，要</a:t>
            </a:r>
            <a:r>
              <a:rPr lang="zh-CN" altLang="en-US" sz="1200" b="1" dirty="0"/>
              <a:t>注意每套款式之间的关联协调性是否真正达到理想</a:t>
            </a:r>
            <a:r>
              <a:rPr lang="zh-CN" altLang="en-US" sz="1200" b="1" dirty="0" smtClean="0"/>
              <a:t>效果，局部</a:t>
            </a:r>
            <a:r>
              <a:rPr lang="zh-CN" altLang="en-US" sz="1200" b="1" dirty="0"/>
              <a:t>细节设计是否</a:t>
            </a:r>
            <a:r>
              <a:rPr lang="zh-CN" altLang="en-US" sz="1200" b="1" dirty="0" smtClean="0"/>
              <a:t>到位，再</a:t>
            </a:r>
            <a:r>
              <a:rPr lang="zh-CN" altLang="en-US" sz="1200" b="1" dirty="0"/>
              <a:t>根据</a:t>
            </a:r>
            <a:r>
              <a:rPr lang="zh-CN" altLang="en-US" sz="1200" b="1" dirty="0" smtClean="0"/>
              <a:t>设计意图</a:t>
            </a:r>
            <a:r>
              <a:rPr lang="zh-CN" altLang="en-US" sz="1200" b="1" dirty="0"/>
              <a:t>进行局部</a:t>
            </a:r>
            <a:r>
              <a:rPr lang="zh-CN" altLang="en-US" sz="1200" b="1" dirty="0" smtClean="0"/>
              <a:t>调整，使</a:t>
            </a:r>
            <a:r>
              <a:rPr lang="zh-CN" altLang="en-US" sz="1200" b="1" dirty="0"/>
              <a:t>设计更完整统一。</a:t>
            </a:r>
          </a:p>
        </p:txBody>
      </p:sp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372716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42" y="411510"/>
            <a:ext cx="388575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1" y="123479"/>
            <a:ext cx="4485680" cy="481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486"/>
            <a:ext cx="4106179" cy="474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0" y="33950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款式设计欣赏</a:t>
            </a:r>
            <a:endParaRPr lang="zh-CN" altLang="en-US" sz="20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pic>
        <p:nvPicPr>
          <p:cNvPr id="16386" name="Picture 2" descr="E:\服装画的图片啥的\新建文件夹 (5)\10083014142774a1f781745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2824361" cy="39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服装画的图片啥的\新建文件夹 (5)\10083014145267af8424c60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15566"/>
            <a:ext cx="2824362" cy="39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:\服装画的图片啥的\新建文件夹 (5)\1008301414810b64f880a90a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915567"/>
            <a:ext cx="2808312" cy="39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服装画的图片啥的\新建文件夹 (5)\10083014147f1957d95cda99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1" y="699542"/>
            <a:ext cx="2911189" cy="40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服装画的图片啥的\新建文件夹 (5)\10083014146b3f0f85d3b7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15" y="699541"/>
            <a:ext cx="2911189" cy="40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E:\服装画的图片啥的\新建文件夹 (5)\10083014141c0bece0c0cf6b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4" y="699542"/>
            <a:ext cx="2911189" cy="40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453" y="41151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一、整体</a:t>
            </a:r>
            <a:r>
              <a:rPr lang="zh-CN" altLang="en-US" sz="1200" b="1" dirty="0"/>
              <a:t>美的设计与应用</a:t>
            </a:r>
          </a:p>
          <a:p>
            <a:r>
              <a:rPr lang="zh-CN" altLang="en-US" sz="1200" b="1" dirty="0"/>
              <a:t>服装设计就是整体</a:t>
            </a:r>
            <a:r>
              <a:rPr lang="zh-CN" altLang="en-US" sz="1200" b="1" dirty="0" smtClean="0"/>
              <a:t>设计，其</a:t>
            </a:r>
            <a:r>
              <a:rPr lang="zh-CN" altLang="en-US" sz="1200" b="1" dirty="0"/>
              <a:t>整体是</a:t>
            </a:r>
            <a:r>
              <a:rPr lang="zh-CN" altLang="en-US" sz="1200" b="1" dirty="0" smtClean="0"/>
              <a:t>由</a:t>
            </a:r>
            <a:r>
              <a:rPr lang="zh-CN" altLang="en-US" sz="1200" b="1" dirty="0"/>
              <a:t>设计</a:t>
            </a:r>
            <a:r>
              <a:rPr lang="zh-CN" altLang="en-US" sz="1200" b="1" dirty="0" smtClean="0"/>
              <a:t>师承</a:t>
            </a:r>
            <a:r>
              <a:rPr lang="zh-CN" altLang="en-US" sz="1200" b="1" dirty="0"/>
              <a:t>担的任务所决定的</a:t>
            </a:r>
            <a:r>
              <a:rPr lang="en-US" altLang="zh-CN" sz="1200" b="1" dirty="0"/>
              <a:t>:</a:t>
            </a:r>
            <a:r>
              <a:rPr lang="zh-CN" altLang="en-US" sz="1200" b="1" dirty="0"/>
              <a:t>如果要求设计一件</a:t>
            </a:r>
            <a:r>
              <a:rPr lang="zh-CN" altLang="en-US" sz="1200" b="1" dirty="0" smtClean="0"/>
              <a:t>上装，那么</a:t>
            </a:r>
            <a:r>
              <a:rPr lang="zh-CN" altLang="en-US" sz="1200" b="1" dirty="0"/>
              <a:t>整体</a:t>
            </a:r>
            <a:r>
              <a:rPr lang="zh-CN" altLang="en-US" sz="1200" b="1" dirty="0" smtClean="0"/>
              <a:t>就是上衣</a:t>
            </a:r>
            <a:r>
              <a:rPr lang="zh-CN" altLang="en-US" sz="1200" b="1" dirty="0"/>
              <a:t>。整体美的设计是指服装的形态美、装饰美、人与服饰的和谐美、服饰与形体的和</a:t>
            </a:r>
            <a:r>
              <a:rPr lang="zh-CN" altLang="en-US" sz="1200" b="1" dirty="0" smtClean="0"/>
              <a:t>谐美。</a:t>
            </a:r>
            <a:endParaRPr lang="zh-CN" altLang="en-US" sz="1200" b="1" dirty="0"/>
          </a:p>
        </p:txBody>
      </p:sp>
      <p:pic>
        <p:nvPicPr>
          <p:cNvPr id="1026" name="Picture 2" descr="http://fashion.ce.cn/news/201301/25/W02013072781205945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55973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rcn.net/attachment/1403/works/3_fa4c8863f321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502"/>
            <a:ext cx="6107832" cy="43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41151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二 整体系列设计与应用</a:t>
            </a:r>
          </a:p>
          <a:p>
            <a:r>
              <a:rPr lang="zh-CN" altLang="en-US" sz="1200" b="1" dirty="0"/>
              <a:t>何谓系列呢</a:t>
            </a:r>
            <a:r>
              <a:rPr lang="en-US" altLang="zh-CN" sz="1200" b="1" dirty="0"/>
              <a:t>?</a:t>
            </a:r>
            <a:r>
              <a:rPr lang="zh-CN" altLang="en-US" sz="1200" b="1" dirty="0"/>
              <a:t>系列是指在某一</a:t>
            </a:r>
            <a:r>
              <a:rPr lang="zh-CN" altLang="en-US" sz="1200" b="1" dirty="0" smtClean="0"/>
              <a:t>产品</a:t>
            </a:r>
            <a:r>
              <a:rPr lang="zh-CN" altLang="en-US" sz="1200" b="1" dirty="0"/>
              <a:t>中具有相同或相似的</a:t>
            </a:r>
            <a:r>
              <a:rPr lang="zh-CN" altLang="en-US" sz="1200" b="1" dirty="0" smtClean="0"/>
              <a:t>元素，并</a:t>
            </a:r>
            <a:r>
              <a:rPr lang="zh-CN" altLang="en-US" sz="1200" b="1" dirty="0"/>
              <a:t>以</a:t>
            </a:r>
            <a:r>
              <a:rPr lang="zh-CN" altLang="en-US" sz="1200" b="1" dirty="0" smtClean="0"/>
              <a:t>一定</a:t>
            </a:r>
            <a:r>
              <a:rPr lang="zh-CN" altLang="en-US" sz="1200" b="1" dirty="0"/>
              <a:t>的次序和内部关联性构成各自</a:t>
            </a:r>
            <a:r>
              <a:rPr lang="zh-CN" altLang="en-US" sz="1200" b="1" dirty="0" smtClean="0"/>
              <a:t>完整</a:t>
            </a:r>
            <a:r>
              <a:rPr lang="zh-CN" altLang="en-US" sz="1200" b="1" dirty="0"/>
              <a:t>独立的个体而又相互有联系的</a:t>
            </a:r>
            <a:r>
              <a:rPr lang="zh-CN" altLang="en-US" sz="1200" b="1" dirty="0" smtClean="0"/>
              <a:t>群体</a:t>
            </a:r>
            <a:r>
              <a:rPr lang="zh-CN" altLang="en-US" sz="1200" b="1" dirty="0"/>
              <a:t>。在款式设计</a:t>
            </a:r>
            <a:r>
              <a:rPr lang="zh-CN" altLang="en-US" sz="1200" b="1" dirty="0" smtClean="0"/>
              <a:t>中，主要</a:t>
            </a:r>
            <a:r>
              <a:rPr lang="zh-CN" altLang="en-US" sz="1200" b="1" dirty="0"/>
              <a:t>因素为轮廓</a:t>
            </a:r>
            <a:r>
              <a:rPr lang="zh-CN" altLang="en-US" sz="1200" b="1" dirty="0" smtClean="0"/>
              <a:t>、局部</a:t>
            </a:r>
            <a:r>
              <a:rPr lang="zh-CN" altLang="en-US" sz="1200" b="1" dirty="0"/>
              <a:t>、细节、色彩、材质</a:t>
            </a:r>
            <a:r>
              <a:rPr lang="zh-CN" altLang="en-US" sz="1200" b="1" dirty="0" smtClean="0"/>
              <a:t>等，只要</a:t>
            </a:r>
            <a:r>
              <a:rPr lang="zh-CN" altLang="en-US" sz="1200" b="1" dirty="0"/>
              <a:t>在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设计中将其主要因素贯穿于</a:t>
            </a:r>
            <a:r>
              <a:rPr lang="zh-CN" altLang="en-US" sz="1200" b="1" dirty="0" smtClean="0"/>
              <a:t>其中，使</a:t>
            </a:r>
            <a:r>
              <a:rPr lang="zh-CN" altLang="en-US" sz="1200" b="1" dirty="0"/>
              <a:t>每一套款式中都</a:t>
            </a:r>
            <a:r>
              <a:rPr lang="zh-CN" altLang="en-US" sz="1200" b="1" dirty="0" smtClean="0"/>
              <a:t>具有三者</a:t>
            </a:r>
            <a:r>
              <a:rPr lang="zh-CN" altLang="en-US" sz="1200" b="1" dirty="0"/>
              <a:t>之间</a:t>
            </a:r>
            <a:r>
              <a:rPr lang="zh-CN" altLang="en-US" sz="1200" b="1" dirty="0" smtClean="0"/>
              <a:t>寻求</a:t>
            </a:r>
            <a:r>
              <a:rPr lang="zh-CN" altLang="en-US" sz="1200" b="1" dirty="0"/>
              <a:t>的某种</a:t>
            </a:r>
            <a:r>
              <a:rPr lang="zh-CN" altLang="en-US" sz="1200" b="1" dirty="0" smtClean="0"/>
              <a:t>关联性，就</a:t>
            </a:r>
            <a:r>
              <a:rPr lang="zh-CN" altLang="en-US" sz="1200" b="1" dirty="0"/>
              <a:t>可形成系列</a:t>
            </a:r>
            <a:r>
              <a:rPr lang="zh-CN" altLang="en-US" sz="1200" b="1" dirty="0" smtClean="0"/>
              <a:t>款式设计</a:t>
            </a:r>
            <a:r>
              <a:rPr lang="zh-CN" altLang="en-US" sz="1200" b="1" dirty="0"/>
              <a:t>。系列设计中强调的是设计</a:t>
            </a:r>
            <a:r>
              <a:rPr lang="zh-CN" altLang="en-US" sz="1200" b="1" dirty="0" smtClean="0"/>
              <a:t>元素之间</a:t>
            </a:r>
            <a:r>
              <a:rPr lang="zh-CN" altLang="en-US" sz="1200" b="1" dirty="0"/>
              <a:t>的关联</a:t>
            </a:r>
            <a:r>
              <a:rPr lang="zh-CN" altLang="en-US" sz="1200" b="1" dirty="0" smtClean="0"/>
              <a:t>因素，强调</a:t>
            </a:r>
            <a:r>
              <a:rPr lang="zh-CN" altLang="en-US" sz="1200" b="1" dirty="0"/>
              <a:t>的是设计中</a:t>
            </a:r>
            <a:r>
              <a:rPr lang="zh-CN" altLang="en-US" sz="1200" b="1" dirty="0" smtClean="0"/>
              <a:t>形成</a:t>
            </a:r>
            <a:r>
              <a:rPr lang="zh-CN" altLang="en-US" sz="1200" b="1" dirty="0"/>
              <a:t>的系列感觉</a:t>
            </a:r>
            <a:r>
              <a:rPr lang="zh-CN" altLang="en-US" sz="1200" b="1" dirty="0" smtClean="0"/>
              <a:t>。</a:t>
            </a:r>
            <a:endParaRPr lang="zh-CN" alt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7654"/>
            <a:ext cx="4526313" cy="32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6783"/>
            <a:ext cx="24003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104" y="3395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设计者</a:t>
            </a:r>
            <a:r>
              <a:rPr lang="zh-CN" altLang="en-US" sz="1200" b="1" dirty="0"/>
              <a:t>在整体系列构思完成</a:t>
            </a:r>
            <a:r>
              <a:rPr lang="zh-CN" altLang="en-US" sz="1200" b="1" dirty="0" smtClean="0"/>
              <a:t>以后，就</a:t>
            </a:r>
            <a:r>
              <a:rPr lang="zh-CN" altLang="en-US" sz="1200" b="1" dirty="0"/>
              <a:t>必须</a:t>
            </a:r>
            <a:r>
              <a:rPr lang="zh-CN" altLang="en-US" sz="1200" b="1" dirty="0" smtClean="0"/>
              <a:t>借助</a:t>
            </a:r>
            <a:r>
              <a:rPr lang="zh-CN" altLang="en-US" sz="1200" b="1" dirty="0"/>
              <a:t>于</a:t>
            </a:r>
            <a:r>
              <a:rPr lang="zh-CN" altLang="en-US" sz="1200" b="1" dirty="0" smtClean="0"/>
              <a:t>绘画</a:t>
            </a:r>
            <a:r>
              <a:rPr lang="zh-CN" altLang="en-US" sz="1200" b="1" dirty="0"/>
              <a:t>形式将其表现出来。 一般用于企业的较标准的服装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设</a:t>
            </a:r>
            <a:r>
              <a:rPr lang="zh-CN" altLang="en-US" sz="1200" b="1" dirty="0" smtClean="0"/>
              <a:t>计图</a:t>
            </a:r>
            <a:r>
              <a:rPr lang="zh-CN" altLang="en-US" sz="1200" b="1" dirty="0"/>
              <a:t>应包括人体着装效果图、款式图两个方面。人体着装效果图、款式图的综合</a:t>
            </a:r>
            <a:r>
              <a:rPr lang="zh-CN" altLang="en-US" sz="1200" b="1" dirty="0" smtClean="0"/>
              <a:t>运用，能</a:t>
            </a:r>
            <a:r>
              <a:rPr lang="zh-CN" altLang="en-US" sz="1200" b="1" dirty="0"/>
              <a:t>全</a:t>
            </a:r>
            <a:r>
              <a:rPr lang="zh-CN" altLang="en-US" sz="1200" b="1" dirty="0" smtClean="0"/>
              <a:t>面</a:t>
            </a:r>
            <a:r>
              <a:rPr lang="zh-CN" altLang="en-US" sz="1200" b="1" dirty="0"/>
              <a:t>地反映</a:t>
            </a:r>
            <a:r>
              <a:rPr lang="zh-CN" altLang="en-US" sz="1200" b="1" dirty="0" smtClean="0"/>
              <a:t>设计者的意图，并</a:t>
            </a:r>
            <a:r>
              <a:rPr lang="zh-CN" altLang="en-US" sz="1200" b="1" dirty="0"/>
              <a:t>使之更好地用于企业</a:t>
            </a:r>
            <a:r>
              <a:rPr lang="zh-CN" altLang="en-US" sz="1200" b="1" dirty="0" smtClean="0"/>
              <a:t>生产。</a:t>
            </a:r>
            <a:endParaRPr lang="zh-CN" altLang="en-US" sz="1200" b="1" dirty="0"/>
          </a:p>
        </p:txBody>
      </p:sp>
      <p:pic>
        <p:nvPicPr>
          <p:cNvPr id="3076" name="Picture 4" descr="http://www.zrcn.net/attachment/1403/works/3_7281f2439be0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3803"/>
            <a:ext cx="2695369" cy="38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rcn.net/attachment/1403/works/3_a587a53b1365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81" y="1037499"/>
            <a:ext cx="2752298" cy="38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zrcn.net/attachment/1403/works/3_2671cb0692977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05" y="1081501"/>
            <a:ext cx="2721168" cy="38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rcn.net/attachment/1403/works/3_23b1bee61638f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542"/>
            <a:ext cx="2487325" cy="37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zrcn.net/attachment/1403/works/3_6c2f5cce7761f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96" y="699542"/>
            <a:ext cx="2487325" cy="37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rcn.net/attachment/1403/works/3_3041acc0278ce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9542"/>
            <a:ext cx="2487325" cy="37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35655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整体系列设计与应用</a:t>
            </a:r>
          </a:p>
          <a:p>
            <a:r>
              <a:rPr lang="zh-CN" altLang="en-US" sz="1200" b="1" dirty="0" smtClean="0"/>
              <a:t>（一）系列</a:t>
            </a:r>
            <a:r>
              <a:rPr lang="zh-CN" altLang="en-US" sz="1200" b="1" dirty="0"/>
              <a:t>设计的形式</a:t>
            </a:r>
          </a:p>
          <a:p>
            <a:r>
              <a:rPr lang="zh-CN" altLang="en-US" sz="1200" b="1" dirty="0" smtClean="0"/>
              <a:t>款式</a:t>
            </a:r>
            <a:r>
              <a:rPr lang="zh-CN" altLang="en-US" sz="1200" b="1" dirty="0"/>
              <a:t>设计的元素</a:t>
            </a:r>
            <a:r>
              <a:rPr lang="zh-CN" altLang="en-US" sz="1200" b="1" dirty="0" smtClean="0"/>
              <a:t>很多，系列</a:t>
            </a:r>
            <a:r>
              <a:rPr lang="zh-CN" altLang="en-US" sz="1200" b="1" dirty="0"/>
              <a:t>款式设计的关键是确定将哪种元素作为款式服装关联性</a:t>
            </a:r>
            <a:r>
              <a:rPr lang="zh-CN" altLang="en-US" sz="1200" b="1" dirty="0" smtClean="0"/>
              <a:t>因素，这些</a:t>
            </a:r>
            <a:r>
              <a:rPr lang="zh-CN" altLang="en-US" sz="1200" b="1" dirty="0"/>
              <a:t>关联性</a:t>
            </a:r>
            <a:r>
              <a:rPr lang="zh-CN" altLang="en-US" sz="1200" b="1" dirty="0" smtClean="0"/>
              <a:t>因素的</a:t>
            </a:r>
            <a:r>
              <a:rPr lang="zh-CN" altLang="en-US" sz="1200" b="1" dirty="0"/>
              <a:t>构成主要有廓形、内部细节、主题</a:t>
            </a:r>
            <a:r>
              <a:rPr lang="zh-CN" altLang="en-US" sz="1200" b="1" dirty="0" smtClean="0"/>
              <a:t>、</a:t>
            </a:r>
            <a:r>
              <a:rPr lang="zh-CN" altLang="en-US" sz="1200" b="1" dirty="0"/>
              <a:t>工</a:t>
            </a:r>
            <a:r>
              <a:rPr lang="zh-CN" altLang="en-US" sz="1200" b="1" dirty="0" smtClean="0"/>
              <a:t>艺</a:t>
            </a:r>
            <a:r>
              <a:rPr lang="zh-CN" altLang="en-US" sz="1200" b="1" dirty="0"/>
              <a:t>等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、廓</a:t>
            </a:r>
            <a:r>
              <a:rPr lang="zh-CN" altLang="en-US" sz="1200" b="1" dirty="0"/>
              <a:t>型系列</a:t>
            </a:r>
          </a:p>
          <a:p>
            <a:r>
              <a:rPr lang="zh-CN" altLang="en-US" sz="1200" b="1" dirty="0"/>
              <a:t>廓型系列指款式的外轮廓造型的</a:t>
            </a:r>
            <a:r>
              <a:rPr lang="zh-CN" altLang="en-US" sz="1200" b="1" dirty="0" smtClean="0"/>
              <a:t>一致性，并</a:t>
            </a:r>
            <a:r>
              <a:rPr lang="zh-CN" altLang="en-US" sz="1200" b="1" dirty="0"/>
              <a:t>以此形成系列的形式。这种系列款式可以在服装的局部结构</a:t>
            </a:r>
            <a:r>
              <a:rPr lang="zh-CN" altLang="en-US" sz="1200" b="1" dirty="0" smtClean="0"/>
              <a:t>上进行变化，如</a:t>
            </a:r>
            <a:r>
              <a:rPr lang="zh-CN" altLang="en-US" sz="1200" b="1" dirty="0"/>
              <a:t>衣领的高低</a:t>
            </a:r>
            <a:r>
              <a:rPr lang="zh-CN" altLang="en-US" sz="1200" b="1" dirty="0" smtClean="0"/>
              <a:t>、口袋</a:t>
            </a:r>
            <a:r>
              <a:rPr lang="zh-CN" altLang="en-US" sz="1200" b="1" dirty="0"/>
              <a:t>的大小、袖子的长短、闸襟的处理等进行变化与设计。廓型系列强调的是外</a:t>
            </a:r>
            <a:r>
              <a:rPr lang="zh-CN" altLang="en-US" sz="1200" b="1" dirty="0" smtClean="0"/>
              <a:t>轮廓造型</a:t>
            </a:r>
            <a:r>
              <a:rPr lang="zh-CN" altLang="en-US" sz="1200" b="1" dirty="0"/>
              <a:t>要具有较强的特征及廓型的</a:t>
            </a:r>
            <a:r>
              <a:rPr lang="zh-CN" altLang="en-US" sz="1200" b="1" dirty="0" smtClean="0"/>
              <a:t>整体性，里面</a:t>
            </a:r>
            <a:r>
              <a:rPr lang="zh-CN" altLang="en-US" sz="1200" b="1" dirty="0"/>
              <a:t>的局部细节不能影响外形的</a:t>
            </a:r>
            <a:r>
              <a:rPr lang="zh-CN" altLang="en-US" sz="1200" b="1" dirty="0" smtClean="0"/>
              <a:t>特征，能</a:t>
            </a:r>
            <a:r>
              <a:rPr lang="zh-CN" altLang="en-US" sz="1200" b="1" dirty="0"/>
              <a:t>使服装款式的造型有明显</a:t>
            </a:r>
            <a:r>
              <a:rPr lang="zh-CN" altLang="en-US" sz="1200" b="1" dirty="0" smtClean="0"/>
              <a:t>的系列性。</a:t>
            </a:r>
            <a:endParaRPr lang="en-US" altLang="zh-CN" sz="12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0" y="2264632"/>
            <a:ext cx="8427690" cy="222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33950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2</a:t>
            </a:r>
            <a:r>
              <a:rPr lang="zh-CN" altLang="en-US" sz="1200" b="1" dirty="0"/>
              <a:t>、内部细节系列</a:t>
            </a:r>
          </a:p>
          <a:p>
            <a:r>
              <a:rPr lang="zh-CN" altLang="en-US" sz="1200" b="1" dirty="0"/>
              <a:t>内部细节系列是指把服装中的某些细节作为系列</a:t>
            </a:r>
            <a:r>
              <a:rPr lang="zh-CN" altLang="en-US" sz="1200" b="1" dirty="0" smtClean="0"/>
              <a:t>元素，其</a:t>
            </a:r>
            <a:r>
              <a:rPr lang="zh-CN" altLang="en-US" sz="1200" b="1" dirty="0"/>
              <a:t>设计重点的元素细节有足够的力度能压住</a:t>
            </a:r>
            <a:r>
              <a:rPr lang="zh-CN" altLang="en-US" sz="1200" b="1" dirty="0" smtClean="0"/>
              <a:t>其他设计</a:t>
            </a:r>
            <a:r>
              <a:rPr lang="zh-CN" altLang="en-US" sz="1200" b="1" dirty="0"/>
              <a:t>元素。相同或相近的内部细节可利用各种形式组合成长短变化和丰富的</a:t>
            </a:r>
            <a:r>
              <a:rPr lang="zh-CN" altLang="en-US" sz="1200" b="1" dirty="0" smtClean="0"/>
              <a:t>层次或</a:t>
            </a:r>
            <a:r>
              <a:rPr lang="zh-CN" altLang="en-US" sz="1200" b="1" dirty="0"/>
              <a:t>通过改变大小、颜色和纹样</a:t>
            </a:r>
            <a:r>
              <a:rPr lang="zh-CN" altLang="en-US" sz="1200" b="1" dirty="0" smtClean="0"/>
              <a:t>位置，使</a:t>
            </a:r>
            <a:r>
              <a:rPr lang="zh-CN" altLang="en-US" sz="1200" b="1" dirty="0"/>
              <a:t>服装款式</a:t>
            </a:r>
            <a:r>
              <a:rPr lang="zh-CN" altLang="en-US" sz="1200" b="1" dirty="0" smtClean="0"/>
              <a:t>产生</a:t>
            </a:r>
            <a:r>
              <a:rPr lang="zh-CN" altLang="en-US" sz="1200" b="1" dirty="0"/>
              <a:t>丰</a:t>
            </a:r>
            <a:r>
              <a:rPr lang="zh-CN" altLang="en-US" sz="1200" b="1" dirty="0" smtClean="0"/>
              <a:t>富</a:t>
            </a:r>
            <a:r>
              <a:rPr lang="zh-CN" altLang="en-US" sz="1200" b="1" dirty="0"/>
              <a:t>的层次和美感。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5606"/>
            <a:ext cx="7000106" cy="35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2753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/>
              <a:t>长短的</a:t>
            </a:r>
            <a:r>
              <a:rPr lang="zh-CN" altLang="en-US" sz="1400" b="1" dirty="0" smtClean="0"/>
              <a:t>变化是</a:t>
            </a:r>
            <a:r>
              <a:rPr lang="zh-CN" altLang="en-US" sz="1400" b="1" dirty="0"/>
              <a:t>比例关系上</a:t>
            </a:r>
            <a:r>
              <a:rPr lang="zh-CN" altLang="en-US" sz="1400" b="1" dirty="0" smtClean="0"/>
              <a:t>的主要问题，内部细节</a:t>
            </a:r>
            <a:r>
              <a:rPr lang="zh-CN" altLang="en-US" sz="1400" b="1" dirty="0"/>
              <a:t>系列款式</a:t>
            </a:r>
            <a:r>
              <a:rPr lang="zh-CN" altLang="en-US" sz="1400" b="1" dirty="0" smtClean="0"/>
              <a:t>在长短变化，内外组合变化，应使部分与部分、部分与</a:t>
            </a:r>
            <a:r>
              <a:rPr lang="zh-CN" altLang="en-US" sz="1400" b="1" dirty="0"/>
              <a:t>整体之间</a:t>
            </a:r>
            <a:r>
              <a:rPr lang="zh-CN" altLang="en-US" sz="1400" b="1" dirty="0" smtClean="0"/>
              <a:t>构成</a:t>
            </a:r>
            <a:r>
              <a:rPr lang="zh-CN" altLang="en-US" sz="1400" b="1" dirty="0"/>
              <a:t>一定的比例</a:t>
            </a:r>
            <a:r>
              <a:rPr lang="zh-CN" altLang="en-US" sz="1400" b="1" dirty="0" smtClean="0"/>
              <a:t>关系，使</a:t>
            </a:r>
            <a:r>
              <a:rPr lang="zh-CN" altLang="en-US" sz="1400" b="1" dirty="0"/>
              <a:t>之视觉</a:t>
            </a:r>
            <a:r>
              <a:rPr lang="zh-CN" altLang="en-US" sz="1400" b="1" dirty="0" smtClean="0"/>
              <a:t>上既</a:t>
            </a:r>
            <a:r>
              <a:rPr lang="zh-CN" altLang="en-US" sz="1400" b="1" dirty="0"/>
              <a:t>统一又有</a:t>
            </a:r>
            <a:r>
              <a:rPr lang="zh-CN" altLang="en-US" sz="1400" b="1" dirty="0" smtClean="0"/>
              <a:t>丰富的</a:t>
            </a:r>
            <a:r>
              <a:rPr lang="zh-CN" altLang="en-US" sz="1400" b="1" dirty="0"/>
              <a:t>层次变化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0" y="1419622"/>
            <a:ext cx="8240216" cy="329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1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1266</Words>
  <Application>Microsoft Office PowerPoint</Application>
  <PresentationFormat>全屏显示(16:9)</PresentationFormat>
  <Paragraphs>34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eric</cp:lastModifiedBy>
  <cp:revision>11</cp:revision>
  <dcterms:created xsi:type="dcterms:W3CDTF">2014-04-28T03:24:02Z</dcterms:created>
  <dcterms:modified xsi:type="dcterms:W3CDTF">2014-06-05T08:47:36Z</dcterms:modified>
</cp:coreProperties>
</file>