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8" r:id="rId16"/>
    <p:sldId id="277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2" autoAdjust="0"/>
  </p:normalViewPr>
  <p:slideViewPr>
    <p:cSldViewPr>
      <p:cViewPr>
        <p:scale>
          <a:sx n="93" d="100"/>
          <a:sy n="93" d="100"/>
        </p:scale>
        <p:origin x="-131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8943-D235-436F-8946-5741EA195BF7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DE9D-7AFD-44BB-A798-BC5D713C1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0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DE9D-7AFD-44BB-A798-BC5D713C1C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63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DE9D-7AFD-44BB-A798-BC5D713C1C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5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DE9D-7AFD-44BB-A798-BC5D713C1C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0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73694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第四章  服装设计流行分析</a:t>
            </a:r>
            <a:endParaRPr lang="zh-CN" altLang="en-US" sz="36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109133" y="1497"/>
            <a:ext cx="8034867" cy="1749912"/>
          </a:xfrm>
          <a:custGeom>
            <a:avLst/>
            <a:gdLst>
              <a:gd name="connsiteX0" fmla="*/ 0 w 8034867"/>
              <a:gd name="connsiteY0" fmla="*/ 1094805 h 1749912"/>
              <a:gd name="connsiteX1" fmla="*/ 575733 w 8034867"/>
              <a:gd name="connsiteY1" fmla="*/ 1704405 h 1749912"/>
              <a:gd name="connsiteX2" fmla="*/ 1202267 w 8034867"/>
              <a:gd name="connsiteY2" fmla="*/ 1670538 h 1749912"/>
              <a:gd name="connsiteX3" fmla="*/ 1371600 w 8034867"/>
              <a:gd name="connsiteY3" fmla="*/ 1391138 h 1749912"/>
              <a:gd name="connsiteX4" fmla="*/ 1024467 w 8034867"/>
              <a:gd name="connsiteY4" fmla="*/ 1162538 h 1749912"/>
              <a:gd name="connsiteX5" fmla="*/ 982133 w 8034867"/>
              <a:gd name="connsiteY5" fmla="*/ 1450405 h 1749912"/>
              <a:gd name="connsiteX6" fmla="*/ 1371600 w 8034867"/>
              <a:gd name="connsiteY6" fmla="*/ 1636671 h 1749912"/>
              <a:gd name="connsiteX7" fmla="*/ 2099733 w 8034867"/>
              <a:gd name="connsiteY7" fmla="*/ 1213338 h 1749912"/>
              <a:gd name="connsiteX8" fmla="*/ 3073400 w 8034867"/>
              <a:gd name="connsiteY8" fmla="*/ 1450405 h 1749912"/>
              <a:gd name="connsiteX9" fmla="*/ 3547533 w 8034867"/>
              <a:gd name="connsiteY9" fmla="*/ 832338 h 1749912"/>
              <a:gd name="connsiteX10" fmla="*/ 3970867 w 8034867"/>
              <a:gd name="connsiteY10" fmla="*/ 1077871 h 1749912"/>
              <a:gd name="connsiteX11" fmla="*/ 5147733 w 8034867"/>
              <a:gd name="connsiteY11" fmla="*/ 1391138 h 1749912"/>
              <a:gd name="connsiteX12" fmla="*/ 5444067 w 8034867"/>
              <a:gd name="connsiteY12" fmla="*/ 950871 h 1749912"/>
              <a:gd name="connsiteX13" fmla="*/ 6002867 w 8034867"/>
              <a:gd name="connsiteY13" fmla="*/ 629138 h 1749912"/>
              <a:gd name="connsiteX14" fmla="*/ 6121400 w 8034867"/>
              <a:gd name="connsiteY14" fmla="*/ 1196405 h 1749912"/>
              <a:gd name="connsiteX15" fmla="*/ 5630333 w 8034867"/>
              <a:gd name="connsiteY15" fmla="*/ 1077871 h 1749912"/>
              <a:gd name="connsiteX16" fmla="*/ 5469467 w 8034867"/>
              <a:gd name="connsiteY16" fmla="*/ 654538 h 1749912"/>
              <a:gd name="connsiteX17" fmla="*/ 5638800 w 8034867"/>
              <a:gd name="connsiteY17" fmla="*/ 358205 h 1749912"/>
              <a:gd name="connsiteX18" fmla="*/ 6815667 w 8034867"/>
              <a:gd name="connsiteY18" fmla="*/ 2605 h 1749912"/>
              <a:gd name="connsiteX19" fmla="*/ 6764867 w 8034867"/>
              <a:gd name="connsiteY19" fmla="*/ 552938 h 1749912"/>
              <a:gd name="connsiteX20" fmla="*/ 8034867 w 8034867"/>
              <a:gd name="connsiteY20" fmla="*/ 163471 h 17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34867" h="1749912">
                <a:moveTo>
                  <a:pt x="0" y="1094805"/>
                </a:moveTo>
                <a:cubicBezTo>
                  <a:pt x="187677" y="1351627"/>
                  <a:pt x="375355" y="1608450"/>
                  <a:pt x="575733" y="1704405"/>
                </a:cubicBezTo>
                <a:cubicBezTo>
                  <a:pt x="776111" y="1800360"/>
                  <a:pt x="1069623" y="1722749"/>
                  <a:pt x="1202267" y="1670538"/>
                </a:cubicBezTo>
                <a:cubicBezTo>
                  <a:pt x="1334912" y="1618327"/>
                  <a:pt x="1401233" y="1475805"/>
                  <a:pt x="1371600" y="1391138"/>
                </a:cubicBezTo>
                <a:cubicBezTo>
                  <a:pt x="1341967" y="1306471"/>
                  <a:pt x="1089378" y="1152660"/>
                  <a:pt x="1024467" y="1162538"/>
                </a:cubicBezTo>
                <a:cubicBezTo>
                  <a:pt x="959556" y="1172416"/>
                  <a:pt x="924278" y="1371383"/>
                  <a:pt x="982133" y="1450405"/>
                </a:cubicBezTo>
                <a:cubicBezTo>
                  <a:pt x="1039988" y="1529427"/>
                  <a:pt x="1185333" y="1676182"/>
                  <a:pt x="1371600" y="1636671"/>
                </a:cubicBezTo>
                <a:cubicBezTo>
                  <a:pt x="1557867" y="1597160"/>
                  <a:pt x="1816100" y="1244382"/>
                  <a:pt x="2099733" y="1213338"/>
                </a:cubicBezTo>
                <a:cubicBezTo>
                  <a:pt x="2383366" y="1182294"/>
                  <a:pt x="2832100" y="1513905"/>
                  <a:pt x="3073400" y="1450405"/>
                </a:cubicBezTo>
                <a:cubicBezTo>
                  <a:pt x="3314700" y="1386905"/>
                  <a:pt x="3397955" y="894427"/>
                  <a:pt x="3547533" y="832338"/>
                </a:cubicBezTo>
                <a:cubicBezTo>
                  <a:pt x="3697111" y="770249"/>
                  <a:pt x="3704167" y="984738"/>
                  <a:pt x="3970867" y="1077871"/>
                </a:cubicBezTo>
                <a:cubicBezTo>
                  <a:pt x="4237567" y="1171004"/>
                  <a:pt x="4902200" y="1412305"/>
                  <a:pt x="5147733" y="1391138"/>
                </a:cubicBezTo>
                <a:cubicBezTo>
                  <a:pt x="5393266" y="1369971"/>
                  <a:pt x="5301545" y="1077871"/>
                  <a:pt x="5444067" y="950871"/>
                </a:cubicBezTo>
                <a:cubicBezTo>
                  <a:pt x="5586589" y="823871"/>
                  <a:pt x="5889978" y="588216"/>
                  <a:pt x="6002867" y="629138"/>
                </a:cubicBezTo>
                <a:cubicBezTo>
                  <a:pt x="6115756" y="670060"/>
                  <a:pt x="6183489" y="1121616"/>
                  <a:pt x="6121400" y="1196405"/>
                </a:cubicBezTo>
                <a:cubicBezTo>
                  <a:pt x="6059311" y="1271194"/>
                  <a:pt x="5738988" y="1168182"/>
                  <a:pt x="5630333" y="1077871"/>
                </a:cubicBezTo>
                <a:cubicBezTo>
                  <a:pt x="5521678" y="987560"/>
                  <a:pt x="5468056" y="774482"/>
                  <a:pt x="5469467" y="654538"/>
                </a:cubicBezTo>
                <a:cubicBezTo>
                  <a:pt x="5470878" y="534594"/>
                  <a:pt x="5414433" y="466860"/>
                  <a:pt x="5638800" y="358205"/>
                </a:cubicBezTo>
                <a:cubicBezTo>
                  <a:pt x="5863167" y="249549"/>
                  <a:pt x="6627989" y="-29851"/>
                  <a:pt x="6815667" y="2605"/>
                </a:cubicBezTo>
                <a:cubicBezTo>
                  <a:pt x="7003345" y="35060"/>
                  <a:pt x="6561667" y="526127"/>
                  <a:pt x="6764867" y="552938"/>
                </a:cubicBezTo>
                <a:cubicBezTo>
                  <a:pt x="6968067" y="579749"/>
                  <a:pt x="7501467" y="371610"/>
                  <a:pt x="8034867" y="163471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9552" y="2355726"/>
            <a:ext cx="8046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zh-CN" altLang="en-US" sz="1400" b="1" dirty="0" smtClean="0"/>
              <a:t>服装的流行是服装发展过程中一道亮丽的</a:t>
            </a:r>
            <a:r>
              <a:rPr lang="zh-CN" altLang="en-US" sz="1400" b="1" dirty="0" smtClean="0"/>
              <a:t>风景线，了解</a:t>
            </a:r>
            <a:r>
              <a:rPr lang="zh-CN" altLang="en-US" sz="1400" b="1" dirty="0" smtClean="0"/>
              <a:t>服装款式的流行</a:t>
            </a:r>
            <a:r>
              <a:rPr lang="zh-CN" altLang="en-US" sz="1400" b="1" dirty="0" smtClean="0"/>
              <a:t>演变，对于</a:t>
            </a:r>
            <a:r>
              <a:rPr lang="zh-CN" altLang="en-US" sz="1400" b="1" dirty="0" smtClean="0"/>
              <a:t>服装设计人员把握服装设计趋势起到推波助澜的</a:t>
            </a:r>
            <a:r>
              <a:rPr lang="zh-CN" altLang="en-US" sz="1400" b="1" dirty="0" smtClean="0"/>
              <a:t>作用，本章</a:t>
            </a:r>
            <a:r>
              <a:rPr lang="zh-CN" altLang="en-US" sz="1400" b="1" dirty="0" smtClean="0"/>
              <a:t>从服装流行的心理因素</a:t>
            </a:r>
            <a:r>
              <a:rPr lang="zh-CN" altLang="en-US" sz="1400" b="1" dirty="0" smtClean="0"/>
              <a:t>入手，分析</a:t>
            </a:r>
            <a:r>
              <a:rPr lang="zh-CN" altLang="en-US" sz="1400" b="1" dirty="0" smtClean="0"/>
              <a:t>服装流行的</a:t>
            </a:r>
            <a:r>
              <a:rPr lang="zh-CN" altLang="en-US" sz="1400" b="1" dirty="0" smtClean="0"/>
              <a:t>原因，使</a:t>
            </a:r>
            <a:r>
              <a:rPr lang="zh-CN" altLang="en-US" sz="1400" b="1" dirty="0" smtClean="0"/>
              <a:t>服装设计人员掌握服装款式的流行规律及服装流行的新理念。</a:t>
            </a:r>
          </a:p>
          <a:p>
            <a:pPr indent="360000"/>
            <a:r>
              <a:rPr lang="zh-CN" altLang="en-US" sz="1400" b="1" dirty="0" smtClean="0"/>
              <a:t>现在流行什么</a:t>
            </a:r>
            <a:r>
              <a:rPr lang="en-US" altLang="zh-CN" sz="1400" b="1" dirty="0" smtClean="0"/>
              <a:t>?</a:t>
            </a:r>
            <a:r>
              <a:rPr lang="zh-CN" altLang="en-US" sz="1400" b="1" dirty="0" smtClean="0"/>
              <a:t>是人们经常讨论的话题。随着经济水平的</a:t>
            </a:r>
            <a:r>
              <a:rPr lang="zh-CN" altLang="en-US" sz="1400" b="1" dirty="0" smtClean="0"/>
              <a:t>提高，人们</a:t>
            </a:r>
            <a:r>
              <a:rPr lang="zh-CN" altLang="en-US" sz="1400" b="1" dirty="0" smtClean="0"/>
              <a:t>对物质、神文明的追求不断更新、不断</a:t>
            </a:r>
            <a:r>
              <a:rPr lang="zh-CN" altLang="en-US" sz="1400" b="1" dirty="0" smtClean="0"/>
              <a:t>提升，</a:t>
            </a:r>
            <a:r>
              <a:rPr lang="en-US" altLang="zh-CN" sz="1400" b="1" dirty="0" smtClean="0"/>
              <a:t>“</a:t>
            </a:r>
            <a:r>
              <a:rPr lang="zh-CN" altLang="en-US" sz="1400" b="1" dirty="0" smtClean="0"/>
              <a:t>流行”这一概念满足了人们求新、求异的心理。深人了解和分析服装款式设计的发展变化</a:t>
            </a:r>
            <a:r>
              <a:rPr lang="zh-CN" altLang="en-US" sz="1400" b="1" dirty="0" smtClean="0"/>
              <a:t>规律，借助</a:t>
            </a:r>
            <a:r>
              <a:rPr lang="zh-CN" altLang="en-US" sz="1400" b="1" dirty="0" smtClean="0"/>
              <a:t>服装款式的丰富变化表现服装的内涵和风格</a:t>
            </a:r>
            <a:r>
              <a:rPr lang="zh-CN" altLang="en-US" sz="1400" b="1" dirty="0" smtClean="0"/>
              <a:t>特征，是</a:t>
            </a:r>
            <a:r>
              <a:rPr lang="zh-CN" altLang="en-US" sz="1400" b="1" dirty="0" smtClean="0"/>
              <a:t>服装设计师的设计修养与设计能力的综合</a:t>
            </a:r>
            <a:r>
              <a:rPr lang="zh-CN" altLang="en-US" sz="1400" b="1" dirty="0" smtClean="0"/>
              <a:t>体现，也</a:t>
            </a:r>
            <a:r>
              <a:rPr lang="zh-CN" altLang="en-US" sz="1400" b="1" dirty="0" smtClean="0"/>
              <a:t>是对新一代服装设计师提出了更新、更高的要求。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678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950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(2)</a:t>
            </a:r>
            <a:r>
              <a:rPr lang="zh-CN" altLang="en-US" sz="1200" b="1" dirty="0"/>
              <a:t>水平传播的“横流式”</a:t>
            </a:r>
          </a:p>
          <a:p>
            <a:r>
              <a:rPr lang="zh-CN" altLang="en-US" sz="1200" b="1" dirty="0"/>
              <a:t>现代</a:t>
            </a:r>
            <a:r>
              <a:rPr lang="zh-CN" altLang="en-US" sz="1200" b="1" dirty="0" smtClean="0"/>
              <a:t>社会，生活水平</a:t>
            </a:r>
            <a:r>
              <a:rPr lang="zh-CN" altLang="en-US" sz="1200" b="1" dirty="0"/>
              <a:t>越来越</a:t>
            </a:r>
            <a:r>
              <a:rPr lang="zh-CN" altLang="en-US" sz="1200" b="1" dirty="0" smtClean="0"/>
              <a:t>高，等级</a:t>
            </a:r>
            <a:r>
              <a:rPr lang="zh-CN" altLang="en-US" sz="1200" b="1" dirty="0"/>
              <a:t>观念</a:t>
            </a:r>
            <a:r>
              <a:rPr lang="zh-CN" altLang="en-US" sz="1200" b="1" dirty="0" smtClean="0"/>
              <a:t>淡薄，服装</a:t>
            </a:r>
            <a:r>
              <a:rPr lang="zh-CN" altLang="en-US" sz="1200" b="1" dirty="0"/>
              <a:t>已不再是身份地位的象征。人们不再言从跟</a:t>
            </a:r>
            <a:r>
              <a:rPr lang="zh-CN" altLang="en-US" sz="1200" b="1" dirty="0" smtClean="0"/>
              <a:t>风，自我表现</a:t>
            </a:r>
            <a:r>
              <a:rPr lang="zh-CN" altLang="en-US" sz="1200" b="1" dirty="0"/>
              <a:t>意识不断增强。选择适合自身特点的穿着方式是现代社会中人们的生活方式。</a:t>
            </a:r>
            <a:endParaRPr lang="en-US" altLang="zh-CN" sz="1200" b="1" dirty="0"/>
          </a:p>
          <a:p>
            <a:r>
              <a:rPr lang="zh-CN" altLang="en-US" sz="1200" b="1" dirty="0"/>
              <a:t>水平传播模式是现代社会流行传播的重要</a:t>
            </a:r>
            <a:r>
              <a:rPr lang="zh-CN" altLang="en-US" sz="1200" b="1" dirty="0" smtClean="0"/>
              <a:t>方式，通过</a:t>
            </a:r>
            <a:r>
              <a:rPr lang="zh-CN" altLang="en-US" sz="1200" b="1" dirty="0"/>
              <a:t>相互型、扩散型和渐次型等传播</a:t>
            </a:r>
            <a:r>
              <a:rPr lang="zh-CN" altLang="en-US" sz="1200" b="1" dirty="0" smtClean="0"/>
              <a:t>方式，在</a:t>
            </a:r>
            <a:r>
              <a:rPr lang="zh-CN" altLang="en-US" sz="1200" b="1" dirty="0"/>
              <a:t>多元化、</a:t>
            </a:r>
            <a:r>
              <a:rPr lang="zh-CN" altLang="en-US" sz="1200" b="1" dirty="0" smtClean="0"/>
              <a:t>信息化</a:t>
            </a:r>
            <a:r>
              <a:rPr lang="zh-CN" altLang="en-US" sz="1200" b="1" dirty="0"/>
              <a:t>、平等化的社会</a:t>
            </a:r>
            <a:r>
              <a:rPr lang="zh-CN" altLang="en-US" sz="1200" b="1" dirty="0" smtClean="0"/>
              <a:t>中，将</a:t>
            </a:r>
            <a:r>
              <a:rPr lang="zh-CN" altLang="en-US" sz="1200" b="1" dirty="0"/>
              <a:t>社会阶层或群体中的所谓“风云人物”、“领袖人物”的生活着装的款式传播开来。</a:t>
            </a:r>
            <a:r>
              <a:rPr lang="zh-CN" altLang="en-US" sz="1200" b="1" dirty="0" smtClean="0"/>
              <a:t>如</a:t>
            </a:r>
            <a:r>
              <a:rPr lang="en-US" altLang="zh-CN" sz="1200" b="1" dirty="0" smtClean="0"/>
              <a:t>2005</a:t>
            </a:r>
            <a:r>
              <a:rPr lang="zh-CN" altLang="en-US" sz="1200" b="1" dirty="0" smtClean="0"/>
              <a:t>年</a:t>
            </a:r>
            <a:r>
              <a:rPr lang="zh-CN" altLang="en-US" sz="1200" b="1" dirty="0"/>
              <a:t>湖南卫视平民选秀节目“超级女生”的中性风格的流行</a:t>
            </a:r>
            <a:r>
              <a:rPr lang="zh-CN" altLang="en-US" sz="1200" b="1" dirty="0" smtClean="0"/>
              <a:t>。</a:t>
            </a:r>
            <a:endParaRPr lang="en-US" altLang="zh-CN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2736304" cy="31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7654"/>
            <a:ext cx="2162355" cy="31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2166" r="10001" b="11205"/>
          <a:stretch/>
        </p:blipFill>
        <p:spPr bwMode="auto">
          <a:xfrm>
            <a:off x="3419872" y="1707654"/>
            <a:ext cx="2812796" cy="31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749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(3)</a:t>
            </a:r>
            <a:r>
              <a:rPr lang="zh-CN" altLang="en-US" sz="1200" b="1" dirty="0"/>
              <a:t>自下而上的“潮流式”</a:t>
            </a:r>
            <a:endParaRPr lang="en-US" altLang="zh-CN" sz="1200" b="1" dirty="0"/>
          </a:p>
          <a:p>
            <a:r>
              <a:rPr lang="zh-CN" altLang="en-US" sz="1200" b="1" dirty="0"/>
              <a:t>“潮流式”是一种逆向传播</a:t>
            </a:r>
            <a:r>
              <a:rPr lang="zh-CN" altLang="en-US" sz="1200" b="1" dirty="0" smtClean="0"/>
              <a:t>方式，在</a:t>
            </a:r>
            <a:r>
              <a:rPr lang="zh-CN" altLang="en-US" sz="1200" b="1" dirty="0"/>
              <a:t>普通社会大众中流行的服装</a:t>
            </a:r>
            <a:r>
              <a:rPr lang="zh-CN" altLang="en-US" sz="1200" b="1" dirty="0" smtClean="0"/>
              <a:t>款式，逐渐</a:t>
            </a:r>
            <a:r>
              <a:rPr lang="zh-CN" altLang="en-US" sz="1200" b="1" dirty="0"/>
              <a:t>为社会上层所</a:t>
            </a:r>
            <a:r>
              <a:rPr lang="zh-CN" altLang="en-US" sz="1200" b="1" dirty="0" smtClean="0"/>
              <a:t>接受，从而</a:t>
            </a:r>
            <a:r>
              <a:rPr lang="zh-CN" altLang="en-US" sz="1200" b="1" dirty="0"/>
              <a:t>形成全社会流行态势。牛仔服的流行就是一种典型</a:t>
            </a:r>
            <a:r>
              <a:rPr lang="zh-CN" altLang="en-US" sz="1200" b="1" dirty="0" smtClean="0"/>
              <a:t>。任何</a:t>
            </a:r>
            <a:r>
              <a:rPr lang="zh-CN" altLang="en-US" sz="1200" b="1" dirty="0"/>
              <a:t>流行服装款式最终都会</a:t>
            </a:r>
            <a:r>
              <a:rPr lang="zh-CN" altLang="en-US" sz="1200" b="1" dirty="0" smtClean="0"/>
              <a:t>过时，推陈出新</a:t>
            </a:r>
            <a:r>
              <a:rPr lang="zh-CN" altLang="en-US" sz="1200" b="1" dirty="0"/>
              <a:t>是服装款式发展的规律。服装设计者应该具各对流行的敏锐观察、时代特点分析</a:t>
            </a:r>
            <a:r>
              <a:rPr lang="zh-CN" altLang="en-US" sz="1200" b="1" dirty="0" smtClean="0"/>
              <a:t>能力，才能</a:t>
            </a:r>
            <a:r>
              <a:rPr lang="zh-CN" altLang="en-US" sz="1200" b="1" dirty="0"/>
              <a:t>创造出适合这个时代发展的新的服装</a:t>
            </a:r>
            <a:r>
              <a:rPr lang="zh-CN" altLang="en-US" sz="1200" b="1" dirty="0" smtClean="0"/>
              <a:t>款式，创造</a:t>
            </a:r>
            <a:r>
              <a:rPr lang="zh-CN" altLang="en-US" sz="1200" b="1" dirty="0"/>
              <a:t>新的流行神话。</a:t>
            </a:r>
            <a:endParaRPr lang="zh-CN" alt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48916"/>
            <a:ext cx="21422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2560"/>
            <a:ext cx="4059611" cy="34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52" y="1248916"/>
            <a:ext cx="21956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91556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二、服装</a:t>
            </a:r>
            <a:r>
              <a:rPr lang="zh-CN" altLang="en-US" b="1" dirty="0"/>
              <a:t>款式设计流行理念</a:t>
            </a:r>
          </a:p>
          <a:p>
            <a:r>
              <a:rPr lang="zh-CN" altLang="en-US" sz="1200" b="1" dirty="0"/>
              <a:t>对于服装款式设计</a:t>
            </a:r>
            <a:r>
              <a:rPr lang="zh-CN" altLang="en-US" sz="1200" b="1" dirty="0" smtClean="0"/>
              <a:t>来说，</a:t>
            </a:r>
            <a:r>
              <a:rPr lang="en-US" altLang="zh-CN" sz="1200" b="1" dirty="0" smtClean="0"/>
              <a:t>Internet</a:t>
            </a:r>
            <a:r>
              <a:rPr lang="zh-CN" altLang="en-US" sz="1200" b="1" dirty="0" smtClean="0"/>
              <a:t>以</a:t>
            </a:r>
            <a:r>
              <a:rPr lang="zh-CN" altLang="en-US" sz="1200" b="1" dirty="0"/>
              <a:t>一种崭新的传播</a:t>
            </a:r>
            <a:r>
              <a:rPr lang="zh-CN" altLang="en-US" sz="1200" b="1" dirty="0" smtClean="0"/>
              <a:t>方式，改变</a:t>
            </a:r>
            <a:r>
              <a:rPr lang="zh-CN" altLang="en-US" sz="1200" b="1" dirty="0"/>
              <a:t>着传统的设计理念。设计软件应用技术的</a:t>
            </a:r>
            <a:r>
              <a:rPr lang="zh-CN" altLang="en-US" sz="1200" b="1" dirty="0" smtClean="0"/>
              <a:t>不断</a:t>
            </a:r>
            <a:r>
              <a:rPr lang="zh-CN" altLang="en-US" sz="1200" b="1" dirty="0"/>
              <a:t>开发和</a:t>
            </a:r>
            <a:r>
              <a:rPr lang="zh-CN" altLang="en-US" sz="1200" b="1" dirty="0" smtClean="0"/>
              <a:t>更新，网络化</a:t>
            </a:r>
            <a:r>
              <a:rPr lang="zh-CN" altLang="en-US" sz="1200" b="1" dirty="0"/>
              <a:t>信息处理技术的不断</a:t>
            </a:r>
            <a:r>
              <a:rPr lang="zh-CN" altLang="en-US" sz="1200" b="1" dirty="0" smtClean="0"/>
              <a:t>升级，都</a:t>
            </a:r>
            <a:r>
              <a:rPr lang="zh-CN" altLang="en-US" sz="1200" b="1" dirty="0"/>
              <a:t>影响着未来服装款式设计的手段和服装信息的发布</a:t>
            </a:r>
            <a:r>
              <a:rPr lang="zh-CN" altLang="en-US" sz="1200" b="1" dirty="0" smtClean="0"/>
              <a:t>形式，服装</a:t>
            </a:r>
            <a:r>
              <a:rPr lang="zh-CN" altLang="en-US" sz="1200" b="1" dirty="0"/>
              <a:t>款式设计网络化已经成为现代服装设计的新</a:t>
            </a:r>
            <a:r>
              <a:rPr lang="zh-CN" altLang="en-US" sz="1200" b="1" dirty="0" smtClean="0"/>
              <a:t>的流行理念，展现</a:t>
            </a:r>
            <a:r>
              <a:rPr lang="zh-CN" altLang="en-US" sz="1200" b="1" dirty="0"/>
              <a:t>出超常的层次性、传播性和流行性。</a:t>
            </a:r>
          </a:p>
          <a:p>
            <a:r>
              <a:rPr lang="zh-CN" altLang="en-US" sz="1200" b="1" dirty="0"/>
              <a:t>在服装款式没计网络化新理念的引导</a:t>
            </a:r>
            <a:r>
              <a:rPr lang="zh-CN" altLang="en-US" sz="1200" b="1" dirty="0" smtClean="0"/>
              <a:t>下，文化服装</a:t>
            </a:r>
            <a:r>
              <a:rPr lang="zh-CN" altLang="en-US" sz="1200" b="1" dirty="0"/>
              <a:t>款式设计、绿色服装款式设计、虚拟服装款式设计</a:t>
            </a:r>
            <a:r>
              <a:rPr lang="zh-CN" altLang="en-US" sz="1200" b="1" dirty="0" smtClean="0"/>
              <a:t>、超</a:t>
            </a:r>
            <a:r>
              <a:rPr lang="zh-CN" altLang="en-US" sz="1200" b="1" dirty="0"/>
              <a:t>维服装款式设计等新型的设计理念开始流行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（一</a:t>
            </a:r>
            <a:r>
              <a:rPr lang="zh-CN" altLang="en-US" sz="1200" b="1" dirty="0"/>
              <a:t>）</a:t>
            </a:r>
            <a:r>
              <a:rPr lang="zh-CN" altLang="en-US" sz="1200" b="1" dirty="0" smtClean="0"/>
              <a:t>文化</a:t>
            </a:r>
            <a:r>
              <a:rPr lang="zh-CN" altLang="en-US" sz="1200" b="1" dirty="0"/>
              <a:t>服装款式设计</a:t>
            </a:r>
          </a:p>
          <a:p>
            <a:r>
              <a:rPr lang="zh-CN" altLang="en-US" sz="1200" b="1" dirty="0"/>
              <a:t>进人</a:t>
            </a:r>
            <a:r>
              <a:rPr lang="en-US" altLang="zh-CN" sz="1200" b="1" dirty="0"/>
              <a:t>21</a:t>
            </a:r>
            <a:r>
              <a:rPr lang="zh-CN" altLang="en-US" sz="1200" b="1" dirty="0"/>
              <a:t>世纪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世界各国的文化交流更趋频繁</a:t>
            </a:r>
            <a:r>
              <a:rPr lang="en-US" altLang="zh-CN" sz="1200" b="1" dirty="0"/>
              <a:t>,</a:t>
            </a:r>
            <a:r>
              <a:rPr lang="zh-CN" altLang="en-US" sz="1200" b="1" dirty="0" smtClean="0"/>
              <a:t>多元</a:t>
            </a:r>
            <a:r>
              <a:rPr lang="zh-CN" altLang="en-US" sz="1200" b="1" dirty="0"/>
              <a:t>文化的融合拉近了世界的距离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同时也掩藏了</a:t>
            </a:r>
            <a:r>
              <a:rPr lang="zh-CN" altLang="en-US" sz="1200" b="1" dirty="0" smtClean="0"/>
              <a:t>各国各</a:t>
            </a:r>
            <a:r>
              <a:rPr lang="zh-CN" altLang="en-US" sz="1200" b="1" dirty="0"/>
              <a:t>民族的特色</a:t>
            </a:r>
            <a:r>
              <a:rPr lang="zh-CN" altLang="en-US" sz="1200" b="1" dirty="0" smtClean="0"/>
              <a:t>文化</a:t>
            </a:r>
            <a:r>
              <a:rPr lang="zh-CN" altLang="en-US" sz="1200" b="1" dirty="0"/>
              <a:t>，</a:t>
            </a:r>
            <a:r>
              <a:rPr lang="zh-CN" altLang="en-US" sz="1200" b="1" dirty="0" smtClean="0"/>
              <a:t>正</a:t>
            </a:r>
            <a:r>
              <a:rPr lang="zh-CN" altLang="en-US" sz="1200" b="1" dirty="0"/>
              <a:t>因如此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迫切要求服装设计</a:t>
            </a:r>
            <a:r>
              <a:rPr lang="zh-CN" altLang="en-US" sz="1200" b="1" dirty="0" smtClean="0"/>
              <a:t>师在</a:t>
            </a:r>
            <a:r>
              <a:rPr lang="zh-CN" altLang="en-US" sz="1200" b="1" dirty="0"/>
              <a:t>创新中运用不同的文化元素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来展示服装的文化</a:t>
            </a:r>
            <a:r>
              <a:rPr lang="zh-CN" altLang="en-US" sz="1200" b="1" dirty="0" smtClean="0"/>
              <a:t>内涵。</a:t>
            </a:r>
            <a:endParaRPr lang="zh-CN" altLang="en-US" sz="1200" b="1" dirty="0"/>
          </a:p>
        </p:txBody>
      </p:sp>
      <p:pic>
        <p:nvPicPr>
          <p:cNvPr id="6146" name="Picture 2" descr="http://ww2.sinaimg.cn/mw600/76248ddetw1e2uwaisj4p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r="5837"/>
          <a:stretch/>
        </p:blipFill>
        <p:spPr bwMode="auto">
          <a:xfrm>
            <a:off x="4067944" y="411510"/>
            <a:ext cx="2955810" cy="44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2.sinaimg.cn/mw600/76248ddetw1e2uwaiae3l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92" y="2256720"/>
            <a:ext cx="1970303" cy="26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0227" y="1586180"/>
            <a:ext cx="132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NE-TIGER</a:t>
            </a:r>
            <a:r>
              <a:rPr lang="zh-CN" altLang="en-US" sz="1400" b="1" dirty="0" smtClean="0"/>
              <a:t>中国风服装设计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548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郭培的高级定制</a:t>
            </a:r>
            <a:endParaRPr lang="zh-CN" altLang="en-US" b="1" dirty="0"/>
          </a:p>
        </p:txBody>
      </p:sp>
      <p:pic>
        <p:nvPicPr>
          <p:cNvPr id="8196" name="Picture 4" descr="http://s5.img.yofond.net/ManzineArticle/6289/6297/39/20130627/130167762139570794854ae152cc4d9fbef2ce5a82630e9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4"/>
            <a:ext cx="2868865" cy="43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5.img.yofond.net/ManzineArticle/6289/6297/39/20130627/130167762318181010IMG_21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94" y="627534"/>
            <a:ext cx="2868866" cy="43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5.img.yofond.net/ManzineArticle/6289/6297/39/20130627/13016776191690805930693_167524_298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48" y="650671"/>
            <a:ext cx="2853440" cy="4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33950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二</a:t>
            </a:r>
            <a:r>
              <a:rPr lang="en-US" altLang="zh-CN" sz="1200" b="1" dirty="0"/>
              <a:t>)</a:t>
            </a:r>
            <a:r>
              <a:rPr lang="zh-CN" altLang="en-US" sz="1200" b="1" dirty="0"/>
              <a:t>绿色服装款式设计</a:t>
            </a:r>
          </a:p>
          <a:p>
            <a:r>
              <a:rPr lang="zh-CN" altLang="en-US" sz="1200" b="1" dirty="0"/>
              <a:t>神奇的大自然不仅给了我们赖以隹存的丰富资源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还给了我们宝贵的</a:t>
            </a:r>
            <a:r>
              <a:rPr lang="zh-CN" altLang="en-US" sz="1200" b="1" dirty="0" smtClean="0"/>
              <a:t>精神财富</a:t>
            </a:r>
            <a:r>
              <a:rPr lang="zh-CN" altLang="en-US" sz="1200" b="1" dirty="0"/>
              <a:t>。</a:t>
            </a:r>
            <a:r>
              <a:rPr lang="zh-CN" altLang="en-US" sz="1200" b="1" dirty="0" smtClean="0"/>
              <a:t>但</a:t>
            </a:r>
            <a:r>
              <a:rPr lang="zh-CN" altLang="en-US" sz="1200" b="1" dirty="0"/>
              <a:t>工业</a:t>
            </a:r>
            <a:r>
              <a:rPr lang="zh-CN" altLang="en-US" sz="1200" b="1" dirty="0" smtClean="0"/>
              <a:t>化</a:t>
            </a:r>
            <a:r>
              <a:rPr lang="zh-CN" altLang="en-US" sz="1200" b="1" dirty="0"/>
              <a:t>的高度发展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对能源、环境、生态造成</a:t>
            </a:r>
            <a:r>
              <a:rPr lang="zh-CN" altLang="en-US" sz="1200" b="1" dirty="0" smtClean="0"/>
              <a:t>了极</a:t>
            </a:r>
            <a:r>
              <a:rPr lang="zh-CN" altLang="en-US" sz="1200" b="1" dirty="0"/>
              <a:t>大的浪费、污染和破坏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绿色服装设计正是在此</a:t>
            </a:r>
            <a:r>
              <a:rPr lang="zh-CN" altLang="en-US" sz="1200" b="1" dirty="0" smtClean="0"/>
              <a:t>背景</a:t>
            </a:r>
            <a:r>
              <a:rPr lang="zh-CN" altLang="en-US" sz="1200" b="1" dirty="0"/>
              <a:t>下</a:t>
            </a:r>
            <a:r>
              <a:rPr lang="zh-CN" altLang="en-US" sz="1200" b="1" dirty="0" smtClean="0"/>
              <a:t>产生的</a:t>
            </a:r>
            <a:r>
              <a:rPr lang="zh-CN" altLang="en-US" sz="1200" b="1" dirty="0"/>
              <a:t>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" y="1131590"/>
            <a:ext cx="55862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92" y="2762346"/>
            <a:ext cx="2795419" cy="211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56176" y="1860962"/>
            <a:ext cx="2430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/>
              <a:t>使用如旧报纸、胶袋或杂志等废物，重新设计成各款有趣及有创意的服装。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950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三</a:t>
            </a:r>
            <a:r>
              <a:rPr lang="en-US" altLang="zh-CN" sz="1200" b="1" dirty="0"/>
              <a:t>)</a:t>
            </a:r>
            <a:r>
              <a:rPr lang="zh-CN" altLang="en-US" sz="1200" b="1" dirty="0"/>
              <a:t>虚拟服装款式设计</a:t>
            </a:r>
          </a:p>
          <a:p>
            <a:r>
              <a:rPr lang="zh-CN" altLang="en-US" sz="1200" b="1" dirty="0"/>
              <a:t>目前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网络购物成为一种流行的消费方式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网络销售也就成为了一种新兴的产业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各种网店应运而生。</a:t>
            </a:r>
            <a:r>
              <a:rPr lang="zh-CN" altLang="en-US" sz="1200" b="1" dirty="0" smtClean="0"/>
              <a:t>服装网</a:t>
            </a:r>
            <a:r>
              <a:rPr lang="zh-CN" altLang="en-US" sz="1200" b="1" dirty="0"/>
              <a:t>店多如繁星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服装网络销售如火如荼、火爆异常。那么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服装网络销售成功的秘诀是什么呢</a:t>
            </a:r>
            <a:r>
              <a:rPr lang="en-US" altLang="zh-CN" sz="1200" b="1" dirty="0"/>
              <a:t>?</a:t>
            </a:r>
            <a:r>
              <a:rPr lang="zh-CN" altLang="en-US" sz="1200" b="1" dirty="0"/>
              <a:t>除了各大销售</a:t>
            </a:r>
            <a:r>
              <a:rPr lang="zh-CN" altLang="en-US" sz="1200" b="1" dirty="0" smtClean="0"/>
              <a:t>网站</a:t>
            </a:r>
            <a:r>
              <a:rPr lang="zh-CN" altLang="en-US" sz="1200" b="1" dirty="0"/>
              <a:t>的成功运营模式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在服装网络销售领域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一种新的销售模式以崭新的姿态和其他商品无法抗衡优势横空</a:t>
            </a:r>
            <a:r>
              <a:rPr lang="zh-CN" altLang="en-US" sz="1200" b="1" dirty="0" smtClean="0"/>
              <a:t>出世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那就是网络虚拟服装款式设计。</a:t>
            </a:r>
            <a:endParaRPr lang="zh-CN" altLang="en-US" sz="1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5163"/>
            <a:ext cx="3287993" cy="36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hying95.20525.idcxin.com/image/20120320_b737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r="2736"/>
          <a:stretch/>
        </p:blipFill>
        <p:spPr bwMode="auto">
          <a:xfrm>
            <a:off x="3635896" y="1359442"/>
            <a:ext cx="5363110" cy="36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1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6820" y="357986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思考与练习</a:t>
            </a:r>
          </a:p>
          <a:p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、名词解释：流行</a:t>
            </a:r>
            <a:r>
              <a:rPr lang="zh-CN" altLang="en-US" sz="1200" b="1" dirty="0"/>
              <a:t>、超维服装款式设计、虚拟服装款式设计、文化服装款式设计</a:t>
            </a:r>
          </a:p>
          <a:p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、阐述</a:t>
            </a:r>
            <a:r>
              <a:rPr lang="zh-CN" altLang="en-US" sz="1200" b="1" dirty="0"/>
              <a:t>服装款式的流行规律。</a:t>
            </a:r>
          </a:p>
          <a:p>
            <a:r>
              <a:rPr lang="en-US" altLang="zh-CN" sz="1200" b="1" dirty="0" smtClean="0"/>
              <a:t>3</a:t>
            </a:r>
            <a:r>
              <a:rPr lang="zh-CN" altLang="en-US" sz="1200" b="1" dirty="0" smtClean="0"/>
              <a:t>、阐述</a:t>
            </a:r>
            <a:r>
              <a:rPr lang="zh-CN" altLang="en-US" sz="1200" b="1" dirty="0"/>
              <a:t>现代服装款式设计流行的新理念。</a:t>
            </a:r>
          </a:p>
          <a:p>
            <a:r>
              <a:rPr lang="en-US" altLang="zh-CN" sz="1200" b="1" dirty="0" smtClean="0"/>
              <a:t>4</a:t>
            </a:r>
            <a:r>
              <a:rPr lang="zh-CN" altLang="en-US" sz="1200" b="1" dirty="0" smtClean="0"/>
              <a:t>、运用</a:t>
            </a:r>
            <a:r>
              <a:rPr lang="zh-CN" altLang="en-US" sz="1200" b="1" dirty="0"/>
              <a:t>流行规律作款式的系列设计</a:t>
            </a:r>
            <a:r>
              <a:rPr lang="zh-CN" altLang="en-US" sz="1200" b="1" dirty="0" smtClean="0"/>
              <a:t>。</a:t>
            </a:r>
          </a:p>
          <a:p>
            <a:r>
              <a:rPr lang="en-US" altLang="zh-CN" sz="1200" b="1" dirty="0" smtClean="0"/>
              <a:t>5</a:t>
            </a:r>
            <a:r>
              <a:rPr lang="zh-CN" altLang="en-US" sz="1200" b="1" dirty="0" smtClean="0"/>
              <a:t>、阐述服装款式流行的周期性变化规律。</a:t>
            </a:r>
          </a:p>
          <a:p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-20904" y="1347614"/>
            <a:ext cx="5589141" cy="2518025"/>
          </a:xfrm>
          <a:custGeom>
            <a:avLst/>
            <a:gdLst>
              <a:gd name="connsiteX0" fmla="*/ 0 w 5589141"/>
              <a:gd name="connsiteY0" fmla="*/ 11131 h 2518025"/>
              <a:gd name="connsiteX1" fmla="*/ 1479478 w 5589141"/>
              <a:gd name="connsiteY1" fmla="*/ 83050 h 2518025"/>
              <a:gd name="connsiteX2" fmla="*/ 1294544 w 5589141"/>
              <a:gd name="connsiteY2" fmla="*/ 627580 h 2518025"/>
              <a:gd name="connsiteX3" fmla="*/ 1171254 w 5589141"/>
              <a:gd name="connsiteY3" fmla="*/ 339904 h 2518025"/>
              <a:gd name="connsiteX4" fmla="*/ 1602768 w 5589141"/>
              <a:gd name="connsiteY4" fmla="*/ 329630 h 2518025"/>
              <a:gd name="connsiteX5" fmla="*/ 2239766 w 5589141"/>
              <a:gd name="connsiteY5" fmla="*/ 884434 h 2518025"/>
              <a:gd name="connsiteX6" fmla="*/ 3123344 w 5589141"/>
              <a:gd name="connsiteY6" fmla="*/ 1757738 h 2518025"/>
              <a:gd name="connsiteX7" fmla="*/ 4253501 w 5589141"/>
              <a:gd name="connsiteY7" fmla="*/ 1141288 h 2518025"/>
              <a:gd name="connsiteX8" fmla="*/ 4602822 w 5589141"/>
              <a:gd name="connsiteY8" fmla="*/ 1891302 h 2518025"/>
              <a:gd name="connsiteX9" fmla="*/ 5589141 w 5589141"/>
              <a:gd name="connsiteY9" fmla="*/ 2518025 h 2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9141" h="2518025">
                <a:moveTo>
                  <a:pt x="0" y="11131"/>
                </a:moveTo>
                <a:cubicBezTo>
                  <a:pt x="631860" y="-4280"/>
                  <a:pt x="1263721" y="-19691"/>
                  <a:pt x="1479478" y="83050"/>
                </a:cubicBezTo>
                <a:cubicBezTo>
                  <a:pt x="1695235" y="185791"/>
                  <a:pt x="1345915" y="584771"/>
                  <a:pt x="1294544" y="627580"/>
                </a:cubicBezTo>
                <a:cubicBezTo>
                  <a:pt x="1243173" y="670389"/>
                  <a:pt x="1119883" y="389562"/>
                  <a:pt x="1171254" y="339904"/>
                </a:cubicBezTo>
                <a:cubicBezTo>
                  <a:pt x="1222625" y="290246"/>
                  <a:pt x="1424683" y="238875"/>
                  <a:pt x="1602768" y="329630"/>
                </a:cubicBezTo>
                <a:cubicBezTo>
                  <a:pt x="1780853" y="420385"/>
                  <a:pt x="1986337" y="646416"/>
                  <a:pt x="2239766" y="884434"/>
                </a:cubicBezTo>
                <a:cubicBezTo>
                  <a:pt x="2493195" y="1122452"/>
                  <a:pt x="2787722" y="1714929"/>
                  <a:pt x="3123344" y="1757738"/>
                </a:cubicBezTo>
                <a:cubicBezTo>
                  <a:pt x="3458966" y="1800547"/>
                  <a:pt x="4006922" y="1119027"/>
                  <a:pt x="4253501" y="1141288"/>
                </a:cubicBezTo>
                <a:cubicBezTo>
                  <a:pt x="4500080" y="1163549"/>
                  <a:pt x="4380215" y="1661846"/>
                  <a:pt x="4602822" y="1891302"/>
                </a:cubicBezTo>
                <a:cubicBezTo>
                  <a:pt x="4825429" y="2120758"/>
                  <a:pt x="5207285" y="2319391"/>
                  <a:pt x="5589141" y="251802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384" y="1203598"/>
            <a:ext cx="3185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一 服装</a:t>
            </a:r>
            <a:r>
              <a:rPr lang="zh-CN" altLang="en-US" b="1" dirty="0"/>
              <a:t>款式设计流行规律</a:t>
            </a:r>
          </a:p>
          <a:p>
            <a:r>
              <a:rPr lang="en-US" altLang="zh-CN" sz="1200" b="1" dirty="0" smtClean="0"/>
              <a:t>(</a:t>
            </a:r>
            <a:r>
              <a:rPr lang="zh-CN" altLang="en-US" sz="1200" b="1" dirty="0" smtClean="0"/>
              <a:t>一</a:t>
            </a:r>
            <a:r>
              <a:rPr lang="en-US" altLang="zh-CN" sz="1200" b="1" dirty="0" smtClean="0"/>
              <a:t>)</a:t>
            </a:r>
            <a:r>
              <a:rPr lang="zh-CN" altLang="en-US" sz="1200" b="1" dirty="0"/>
              <a:t>流行的含义</a:t>
            </a:r>
          </a:p>
          <a:p>
            <a:r>
              <a:rPr lang="zh-CN" altLang="en-US" sz="1200" b="1" dirty="0" smtClean="0"/>
              <a:t>流行，这</a:t>
            </a:r>
            <a:r>
              <a:rPr lang="zh-CN" altLang="en-US" sz="1200" b="1" dirty="0"/>
              <a:t>一概念起源于</a:t>
            </a:r>
            <a:r>
              <a:rPr lang="en-US" altLang="zh-CN" sz="1200" b="1" dirty="0"/>
              <a:t>17</a:t>
            </a:r>
            <a:r>
              <a:rPr lang="zh-CN" altLang="en-US" sz="1200" b="1" dirty="0"/>
              <a:t>世纪</a:t>
            </a:r>
            <a:r>
              <a:rPr lang="zh-CN" altLang="en-US" sz="1200" b="1" dirty="0" smtClean="0"/>
              <a:t>中期，盛行</a:t>
            </a:r>
            <a:r>
              <a:rPr lang="zh-CN" altLang="en-US" sz="1200" b="1" dirty="0"/>
              <a:t>了半个世纪的西班牙风格</a:t>
            </a:r>
            <a:r>
              <a:rPr lang="zh-CN" altLang="en-US" sz="1200" b="1" dirty="0" smtClean="0"/>
              <a:t>被“巴洛克”风格</a:t>
            </a:r>
            <a:r>
              <a:rPr lang="zh-CN" altLang="en-US" sz="1200" b="1" dirty="0"/>
              <a:t>所</a:t>
            </a:r>
            <a:r>
              <a:rPr lang="zh-CN" altLang="en-US" sz="1200" b="1" dirty="0" smtClean="0"/>
              <a:t>取代，并</a:t>
            </a:r>
            <a:r>
              <a:rPr lang="zh-CN" altLang="en-US" sz="1200" b="1" dirty="0"/>
              <a:t>席卷</a:t>
            </a:r>
            <a:r>
              <a:rPr lang="zh-CN" altLang="en-US" sz="1200" b="1" dirty="0" smtClean="0"/>
              <a:t>欧洲，于是</a:t>
            </a:r>
            <a:r>
              <a:rPr lang="zh-CN" altLang="en-US" sz="1200" b="1" dirty="0"/>
              <a:t>人们把这种一度风行的潮流</a:t>
            </a:r>
            <a:r>
              <a:rPr lang="zh-CN" altLang="en-US" sz="1200" b="1" dirty="0" smtClean="0"/>
              <a:t>称为“流行”</a:t>
            </a:r>
            <a:r>
              <a:rPr lang="zh-CN" altLang="en-US" sz="1200" b="1" dirty="0"/>
              <a:t>。</a:t>
            </a:r>
            <a:r>
              <a:rPr lang="zh-CN" altLang="en-US" sz="1200" b="1" dirty="0" smtClean="0"/>
              <a:t>“流、行”</a:t>
            </a:r>
            <a:r>
              <a:rPr lang="zh-CN" altLang="en-US" sz="1200" b="1" dirty="0"/>
              <a:t>二字在汉语</a:t>
            </a:r>
            <a:r>
              <a:rPr lang="zh-CN" altLang="en-US" sz="1200" b="1" dirty="0" smtClean="0"/>
              <a:t>词典中都</a:t>
            </a:r>
            <a:r>
              <a:rPr lang="zh-CN" altLang="en-US" sz="1200" b="1" dirty="0"/>
              <a:t>有流传、传播的释义</a:t>
            </a:r>
            <a:r>
              <a:rPr lang="en-US" altLang="zh-CN" sz="1200" b="1" dirty="0"/>
              <a:t>;《</a:t>
            </a:r>
            <a:r>
              <a:rPr lang="zh-CN" altLang="en-US" sz="1200" b="1" dirty="0"/>
              <a:t>辞海</a:t>
            </a:r>
            <a:r>
              <a:rPr lang="en-US" altLang="zh-CN" sz="1200" b="1" dirty="0"/>
              <a:t>》</a:t>
            </a:r>
            <a:r>
              <a:rPr lang="zh-CN" altLang="en-US" sz="1200" b="1" dirty="0"/>
              <a:t>中</a:t>
            </a:r>
            <a:r>
              <a:rPr lang="zh-CN" altLang="en-US" sz="1200" b="1" dirty="0" smtClean="0"/>
              <a:t>对“流行”一</a:t>
            </a:r>
            <a:r>
              <a:rPr lang="zh-CN" altLang="en-US" sz="1200" b="1" dirty="0"/>
              <a:t>词的解释</a:t>
            </a:r>
            <a:r>
              <a:rPr lang="zh-CN" altLang="en-US" sz="1200" b="1" dirty="0" smtClean="0"/>
              <a:t>为“迅速</a:t>
            </a:r>
            <a:r>
              <a:rPr lang="zh-CN" altLang="en-US" sz="1200" b="1" dirty="0"/>
              <a:t>传播或盛行</a:t>
            </a:r>
            <a:r>
              <a:rPr lang="zh-CN" altLang="en-US" sz="1200" b="1" dirty="0" smtClean="0"/>
              <a:t>一时”。</a:t>
            </a:r>
            <a:endParaRPr lang="zh-CN" altLang="en-US" sz="1200" b="1" dirty="0"/>
          </a:p>
          <a:p>
            <a:r>
              <a:rPr lang="zh-CN" altLang="en-US" sz="1200" b="1" dirty="0"/>
              <a:t>流行作为一种</a:t>
            </a:r>
            <a:r>
              <a:rPr lang="zh-CN" altLang="en-US" sz="1200" b="1" dirty="0" smtClean="0"/>
              <a:t>社会现象，是</a:t>
            </a:r>
            <a:r>
              <a:rPr lang="zh-CN" altLang="en-US" sz="1200" b="1" dirty="0"/>
              <a:t>指一定数量比例的人群在较短的时问</a:t>
            </a:r>
            <a:r>
              <a:rPr lang="zh-CN" altLang="en-US" sz="1200" b="1" dirty="0" smtClean="0"/>
              <a:t>内，对</a:t>
            </a:r>
            <a:r>
              <a:rPr lang="zh-CN" altLang="en-US" sz="1200" b="1" dirty="0"/>
              <a:t>某些事物的崇尚、</a:t>
            </a:r>
            <a:r>
              <a:rPr lang="zh-CN" altLang="en-US" sz="1200" b="1" dirty="0" smtClean="0"/>
              <a:t>模仿，并</a:t>
            </a:r>
            <a:r>
              <a:rPr lang="zh-CN" altLang="en-US" sz="1200" b="1" dirty="0"/>
              <a:t>使这些事物在</a:t>
            </a:r>
            <a:r>
              <a:rPr lang="zh-CN" altLang="en-US" sz="1200" b="1" dirty="0" smtClean="0"/>
              <a:t>整个</a:t>
            </a:r>
            <a:r>
              <a:rPr lang="zh-CN" altLang="en-US" sz="1200" b="1" dirty="0"/>
              <a:t>社会生活中</a:t>
            </a:r>
            <a:r>
              <a:rPr lang="zh-CN" altLang="en-US" sz="1200" b="1" dirty="0" smtClean="0"/>
              <a:t>随处可见，从而</a:t>
            </a:r>
            <a:r>
              <a:rPr lang="zh-CN" altLang="en-US" sz="1200" b="1" dirty="0"/>
              <a:t>使得人们相互</a:t>
            </a:r>
            <a:r>
              <a:rPr lang="zh-CN" altLang="en-US" sz="1200" b="1" dirty="0" smtClean="0"/>
              <a:t>之间广泛</a:t>
            </a:r>
            <a:r>
              <a:rPr lang="zh-CN" altLang="en-US" sz="1200" b="1" dirty="0"/>
              <a:t>传播和</a:t>
            </a:r>
            <a:r>
              <a:rPr lang="zh-CN" altLang="en-US" sz="1200" b="1" dirty="0" smtClean="0"/>
              <a:t>感染，形成</a:t>
            </a:r>
            <a:r>
              <a:rPr lang="zh-CN" altLang="en-US" sz="1200" b="1" dirty="0"/>
              <a:t>一时的</a:t>
            </a:r>
            <a:r>
              <a:rPr lang="zh-CN" altLang="en-US" sz="1200" b="1" dirty="0" smtClean="0"/>
              <a:t>风尚，如</a:t>
            </a:r>
            <a:r>
              <a:rPr lang="zh-CN" altLang="en-US" sz="1200" b="1" dirty="0" smtClean="0"/>
              <a:t>流行语言、</a:t>
            </a:r>
            <a:r>
              <a:rPr lang="zh-CN" altLang="en-US" sz="1200" b="1" dirty="0"/>
              <a:t>流行服饰</a:t>
            </a:r>
            <a:r>
              <a:rPr lang="zh-CN" altLang="en-US" sz="1200" b="1" dirty="0" smtClean="0"/>
              <a:t>等。“流行”是</a:t>
            </a:r>
            <a:r>
              <a:rPr lang="zh-CN" altLang="en-US" sz="1200" b="1" dirty="0"/>
              <a:t>新的观念意识的</a:t>
            </a:r>
            <a:r>
              <a:rPr lang="zh-CN" altLang="en-US" sz="1200" b="1" dirty="0" smtClean="0"/>
              <a:t>反映，是</a:t>
            </a:r>
            <a:r>
              <a:rPr lang="zh-CN" altLang="en-US" sz="1200" b="1" dirty="0"/>
              <a:t>人们追求新鲜</a:t>
            </a:r>
            <a:r>
              <a:rPr lang="zh-CN" altLang="en-US" sz="1200" b="1" dirty="0" smtClean="0"/>
              <a:t>事物，满足</a:t>
            </a:r>
            <a:r>
              <a:rPr lang="zh-CN" altLang="en-US" sz="1200" b="1" dirty="0" smtClean="0"/>
              <a:t>了心理</a:t>
            </a:r>
            <a:r>
              <a:rPr lang="zh-CN" altLang="en-US" sz="1200" b="1" dirty="0"/>
              <a:t>欲望的</a:t>
            </a:r>
            <a:r>
              <a:rPr lang="zh-CN" altLang="en-US" sz="1200" b="1" dirty="0" smtClean="0"/>
              <a:t>企图，体现</a:t>
            </a:r>
            <a:r>
              <a:rPr lang="zh-CN" altLang="en-US" sz="1200" b="1" dirty="0"/>
              <a:t>了社会的时代</a:t>
            </a:r>
            <a:r>
              <a:rPr lang="zh-CN" altLang="en-US" sz="1200" b="1" dirty="0" smtClean="0"/>
              <a:t>风貌</a:t>
            </a:r>
            <a:r>
              <a:rPr lang="zh-CN" altLang="en-US" sz="1200" b="1" dirty="0"/>
              <a:t>。</a:t>
            </a:r>
          </a:p>
        </p:txBody>
      </p:sp>
      <p:pic>
        <p:nvPicPr>
          <p:cNvPr id="1026" name="Picture 2" descr="http://1832.img.pp.sohu.com.cn/images/blog/2010/5/12/20/1/1293f9212cdg2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0"/>
          <a:stretch/>
        </p:blipFill>
        <p:spPr bwMode="auto">
          <a:xfrm>
            <a:off x="3779911" y="555526"/>
            <a:ext cx="1863601" cy="37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6" y="4454341"/>
            <a:ext cx="157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巴洛克时期服装流行华丽、夸张的风格</a:t>
            </a:r>
            <a:endParaRPr lang="zh-CN" altLang="en-US" sz="12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84" y="555526"/>
            <a:ext cx="2519101" cy="377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6846" y="4454341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现代服装流行简洁、大方的风格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042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98757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二</a:t>
            </a:r>
            <a:r>
              <a:rPr lang="en-US" altLang="zh-CN" sz="1200" b="1" dirty="0"/>
              <a:t>)</a:t>
            </a:r>
            <a:r>
              <a:rPr lang="zh-CN" altLang="en-US" sz="1200" b="1" dirty="0"/>
              <a:t>服装款式的流行分析</a:t>
            </a:r>
          </a:p>
          <a:p>
            <a:r>
              <a:rPr lang="zh-CN" altLang="en-US" sz="1200" b="1" dirty="0"/>
              <a:t>纵观中外服装</a:t>
            </a:r>
            <a:r>
              <a:rPr lang="zh-CN" altLang="en-US" sz="1200" b="1" dirty="0" smtClean="0"/>
              <a:t>发展史，服装</a:t>
            </a:r>
            <a:r>
              <a:rPr lang="zh-CN" altLang="en-US" sz="1200" b="1" dirty="0"/>
              <a:t>的发展变化其实就是以服装廓形的特征变化来描述</a:t>
            </a:r>
            <a:r>
              <a:rPr lang="zh-CN" altLang="en-US" sz="1200" b="1" dirty="0" smtClean="0"/>
              <a:t>的，服装</a:t>
            </a:r>
            <a:r>
              <a:rPr lang="zh-CN" altLang="en-US" sz="1200" b="1" dirty="0"/>
              <a:t>款式的变化是</a:t>
            </a:r>
            <a:r>
              <a:rPr lang="zh-CN" altLang="en-US" sz="1200" b="1" dirty="0" smtClean="0"/>
              <a:t>服装演变</a:t>
            </a:r>
            <a:r>
              <a:rPr lang="zh-CN" altLang="en-US" sz="1200" b="1" dirty="0"/>
              <a:t>的最为明显的</a:t>
            </a:r>
            <a:r>
              <a:rPr lang="zh-CN" altLang="en-US" sz="1200" b="1" dirty="0" smtClean="0"/>
              <a:t>特征：服装</a:t>
            </a:r>
            <a:r>
              <a:rPr lang="zh-CN" altLang="en-US" sz="1200" b="1" dirty="0"/>
              <a:t>款式以简洁、直观、明确的形象特征反映了服装的特点及不同历史时期的服装</a:t>
            </a:r>
            <a:r>
              <a:rPr lang="zh-CN" altLang="en-US" sz="1200" b="1" dirty="0" smtClean="0"/>
              <a:t>风貌，服装</a:t>
            </a:r>
            <a:r>
              <a:rPr lang="zh-CN" altLang="en-US" sz="1200" b="1" dirty="0"/>
              <a:t>流行与预测也是从服装的款式变化</a:t>
            </a:r>
            <a:r>
              <a:rPr lang="zh-CN" altLang="en-US" sz="1200" b="1" dirty="0" smtClean="0"/>
              <a:t>开始，从</a:t>
            </a:r>
            <a:r>
              <a:rPr lang="zh-CN" altLang="en-US" sz="1200" b="1" dirty="0"/>
              <a:t>款式的更迭变化</a:t>
            </a:r>
            <a:r>
              <a:rPr lang="zh-CN" altLang="en-US" sz="1200" b="1" dirty="0" smtClean="0"/>
              <a:t>中，分析</a:t>
            </a:r>
            <a:r>
              <a:rPr lang="zh-CN" altLang="en-US" sz="1200" b="1" dirty="0"/>
              <a:t>服装发展演变的</a:t>
            </a:r>
            <a:r>
              <a:rPr lang="zh-CN" altLang="en-US" sz="1200" b="1" dirty="0" smtClean="0"/>
              <a:t>规律，从而</a:t>
            </a:r>
            <a:r>
              <a:rPr lang="zh-CN" altLang="en-US" sz="1200" b="1" dirty="0"/>
              <a:t>更好</a:t>
            </a:r>
            <a:r>
              <a:rPr lang="zh-CN" altLang="en-US" sz="1200" b="1" dirty="0" smtClean="0"/>
              <a:t>地进行</a:t>
            </a:r>
            <a:r>
              <a:rPr lang="zh-CN" altLang="en-US" sz="1200" b="1" dirty="0"/>
              <a:t>流行预测和把握流行</a:t>
            </a:r>
            <a:r>
              <a:rPr lang="zh-CN" altLang="en-US" sz="1200" b="1" dirty="0" smtClean="0"/>
              <a:t>趋势。要</a:t>
            </a:r>
            <a:r>
              <a:rPr lang="zh-CN" altLang="en-US" sz="1200" b="1" dirty="0"/>
              <a:t>预测和把握</a:t>
            </a:r>
            <a:r>
              <a:rPr lang="zh-CN" altLang="en-US" sz="1200" b="1" dirty="0" smtClean="0"/>
              <a:t>流行，首先</a:t>
            </a:r>
            <a:r>
              <a:rPr lang="zh-CN" altLang="en-US" sz="1200" b="1" dirty="0"/>
              <a:t>要掌握流行的历史</a:t>
            </a:r>
            <a:r>
              <a:rPr lang="en-US" altLang="zh-CN" sz="1200" b="1" dirty="0"/>
              <a:t>:</a:t>
            </a:r>
          </a:p>
          <a:p>
            <a:r>
              <a:rPr lang="en-US" altLang="zh-CN" sz="1200" b="1" dirty="0"/>
              <a:t>1.</a:t>
            </a:r>
            <a:r>
              <a:rPr lang="zh-CN" altLang="en-US" sz="1200" b="1" dirty="0"/>
              <a:t>服装款式演变分析</a:t>
            </a:r>
          </a:p>
          <a:p>
            <a:r>
              <a:rPr lang="en-US" altLang="zh-CN" sz="1200" b="1" dirty="0"/>
              <a:t>30</a:t>
            </a:r>
            <a:r>
              <a:rPr lang="zh-CN" altLang="en-US" sz="1200" b="1" dirty="0" smtClean="0"/>
              <a:t>年代，比例</a:t>
            </a:r>
            <a:r>
              <a:rPr lang="zh-CN" altLang="en-US" sz="1200" b="1" dirty="0"/>
              <a:t>很</a:t>
            </a:r>
            <a:r>
              <a:rPr lang="zh-CN" altLang="en-US" sz="1200" b="1" dirty="0" smtClean="0"/>
              <a:t>美，柔和</a:t>
            </a:r>
            <a:r>
              <a:rPr lang="zh-CN" altLang="en-US" sz="1200" b="1" dirty="0"/>
              <a:t>典雅、纤婉时髦的外形</a:t>
            </a:r>
            <a:r>
              <a:rPr lang="zh-CN" altLang="en-US" sz="1200" b="1" dirty="0" smtClean="0"/>
              <a:t>风格</a:t>
            </a:r>
            <a:r>
              <a:rPr lang="en-US" altLang="zh-CN" sz="1200" b="1" dirty="0" smtClean="0"/>
              <a:t>;</a:t>
            </a:r>
            <a:r>
              <a:rPr lang="zh-CN" altLang="en-US" sz="1200" b="1" dirty="0" smtClean="0"/>
              <a:t>“二战”结束</a:t>
            </a:r>
            <a:r>
              <a:rPr lang="zh-CN" altLang="en-US" sz="1200" b="1" dirty="0" smtClean="0"/>
              <a:t>后，有着</a:t>
            </a:r>
            <a:r>
              <a:rPr lang="zh-CN" altLang="en-US" sz="1200" b="1" dirty="0"/>
              <a:t>军装元素的耸肩、收腰造型的</a:t>
            </a:r>
            <a:r>
              <a:rPr lang="zh-CN" altLang="en-US" sz="1200" b="1" dirty="0" smtClean="0"/>
              <a:t>服装和</a:t>
            </a:r>
            <a:r>
              <a:rPr lang="zh-CN" altLang="en-US" sz="1200" b="1" dirty="0"/>
              <a:t>精练的短裙风靡全球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20</a:t>
            </a:r>
            <a:r>
              <a:rPr lang="zh-CN" altLang="en-US" sz="1200" b="1" dirty="0" smtClean="0"/>
              <a:t>世纪</a:t>
            </a:r>
            <a:r>
              <a:rPr lang="zh-CN" altLang="en-US" sz="1200" b="1" dirty="0"/>
              <a:t>服装的变化以女装为主。时装流行的特征</a:t>
            </a:r>
            <a:r>
              <a:rPr lang="zh-CN" altLang="en-US" sz="1200" b="1" dirty="0" smtClean="0"/>
              <a:t>就在于</a:t>
            </a:r>
            <a:r>
              <a:rPr lang="zh-CN" altLang="en-US" sz="1200" b="1" dirty="0"/>
              <a:t>外形的变化</a:t>
            </a:r>
            <a:r>
              <a:rPr lang="zh-CN" altLang="en-US" sz="1200" b="1" dirty="0" smtClean="0"/>
              <a:t>。“一战”开始至</a:t>
            </a:r>
            <a:r>
              <a:rPr lang="en-US" altLang="zh-CN" sz="1200" b="1" dirty="0" smtClean="0"/>
              <a:t>20</a:t>
            </a:r>
            <a:r>
              <a:rPr lang="zh-CN" altLang="en-US" sz="1200" b="1" dirty="0" smtClean="0"/>
              <a:t>年代，服装</a:t>
            </a:r>
            <a:r>
              <a:rPr lang="zh-CN" altLang="en-US" sz="1200" b="1" dirty="0"/>
              <a:t>的发展</a:t>
            </a:r>
            <a:r>
              <a:rPr lang="zh-CN" altLang="en-US" sz="1200" b="1" dirty="0" smtClean="0"/>
              <a:t>表现</a:t>
            </a:r>
            <a:r>
              <a:rPr lang="zh-CN" altLang="en-US" sz="1200" b="1" dirty="0"/>
              <a:t>出明显的功能化和轻便化</a:t>
            </a:r>
            <a:r>
              <a:rPr lang="zh-CN" altLang="en-US" sz="1200" b="1" dirty="0" smtClean="0"/>
              <a:t>趋势</a:t>
            </a:r>
            <a:r>
              <a:rPr lang="zh-CN" altLang="en-US" sz="1200" b="1" dirty="0"/>
              <a:t>。</a:t>
            </a:r>
            <a:r>
              <a:rPr lang="zh-CN" altLang="en-US" sz="1200" b="1" dirty="0" smtClean="0"/>
              <a:t>有</a:t>
            </a:r>
            <a:r>
              <a:rPr lang="zh-CN" altLang="en-US" sz="1200" b="1" dirty="0"/>
              <a:t>生动、活泼、矫捷</a:t>
            </a:r>
            <a:r>
              <a:rPr lang="zh-CN" altLang="en-US" sz="1200" b="1" dirty="0" smtClean="0"/>
              <a:t>青春型，平淡</a:t>
            </a:r>
            <a:r>
              <a:rPr lang="zh-CN" altLang="en-US" sz="1200" b="1" dirty="0"/>
              <a:t>、平稳、无年龄界限的通俗型等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20</a:t>
            </a:r>
            <a:r>
              <a:rPr lang="zh-CN" altLang="en-US" sz="1200" b="1" dirty="0" smtClean="0"/>
              <a:t>世纪</a:t>
            </a:r>
            <a:r>
              <a:rPr lang="en-US" altLang="zh-CN" sz="1200" b="1" dirty="0"/>
              <a:t>50</a:t>
            </a:r>
            <a:r>
              <a:rPr lang="zh-CN" altLang="en-US" sz="1200" b="1" dirty="0" smtClean="0"/>
              <a:t>年代，经济</a:t>
            </a:r>
            <a:r>
              <a:rPr lang="zh-CN" altLang="en-US" sz="1200" b="1" dirty="0"/>
              <a:t>富裕的</a:t>
            </a:r>
            <a:r>
              <a:rPr lang="zh-CN" altLang="en-US" sz="1200" b="1" dirty="0" smtClean="0"/>
              <a:t>人们</a:t>
            </a:r>
            <a:r>
              <a:rPr lang="zh-CN" altLang="en-US" sz="1200" b="1" dirty="0"/>
              <a:t>再</a:t>
            </a:r>
            <a:r>
              <a:rPr lang="zh-CN" altLang="en-US" sz="1200" b="1" dirty="0" smtClean="0"/>
              <a:t>一</a:t>
            </a:r>
            <a:r>
              <a:rPr lang="zh-CN" altLang="en-US" sz="1200" b="1" dirty="0"/>
              <a:t>次表现出</a:t>
            </a:r>
            <a:r>
              <a:rPr lang="zh-CN" altLang="en-US" sz="1200" b="1" dirty="0" smtClean="0"/>
              <a:t>享受</a:t>
            </a:r>
            <a:r>
              <a:rPr lang="zh-CN" altLang="en-US" sz="1200" b="1" dirty="0"/>
              <a:t>生活的愿望。从而使迪奥的新造型时装斜肩、</a:t>
            </a:r>
            <a:r>
              <a:rPr lang="zh-CN" altLang="en-US" sz="1200" b="1" dirty="0" smtClean="0"/>
              <a:t>细腰，并</a:t>
            </a:r>
            <a:r>
              <a:rPr lang="zh-CN" altLang="en-US" sz="1200" b="1" dirty="0" smtClean="0"/>
              <a:t>在</a:t>
            </a:r>
            <a:r>
              <a:rPr lang="zh-CN" altLang="en-US" sz="1200" b="1" dirty="0"/>
              <a:t>臀部加垫、蓬松的</a:t>
            </a:r>
            <a:r>
              <a:rPr lang="zh-CN" altLang="en-US" sz="1200" b="1" dirty="0" smtClean="0"/>
              <a:t>长度，成为</a:t>
            </a:r>
            <a:r>
              <a:rPr lang="zh-CN" altLang="en-US" sz="1200" b="1" dirty="0"/>
              <a:t>时尚的主力军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20</a:t>
            </a:r>
            <a:r>
              <a:rPr lang="zh-CN" altLang="en-US" sz="1200" b="1" dirty="0"/>
              <a:t>世纪</a:t>
            </a:r>
            <a:r>
              <a:rPr lang="en-US" altLang="zh-CN" sz="1200" b="1" dirty="0" smtClean="0"/>
              <a:t>60~70</a:t>
            </a:r>
            <a:r>
              <a:rPr lang="zh-CN" altLang="en-US" sz="1200" b="1" dirty="0"/>
              <a:t>年代是</a:t>
            </a:r>
            <a:r>
              <a:rPr lang="zh-CN" altLang="en-US" sz="1200" b="1" dirty="0" smtClean="0"/>
              <a:t>充满叛逆的年代。 青少年对现存</a:t>
            </a:r>
            <a:r>
              <a:rPr lang="zh-CN" altLang="en-US" sz="1200" b="1" dirty="0"/>
              <a:t>的社会制度以前所未有的激进态度进行着反抗和</a:t>
            </a:r>
            <a:r>
              <a:rPr lang="zh-CN" altLang="en-US" sz="1200" b="1" dirty="0" smtClean="0"/>
              <a:t>叛逆，创造</a:t>
            </a:r>
            <a:r>
              <a:rPr lang="zh-CN" altLang="en-US" sz="1200" b="1" dirty="0"/>
              <a:t>出他们自己的音乐、服装准则和强悍的独立姿态</a:t>
            </a:r>
            <a:r>
              <a:rPr lang="zh-CN" altLang="en-US" sz="1200" b="1" dirty="0" smtClean="0"/>
              <a:t>。</a:t>
            </a:r>
            <a:r>
              <a:rPr lang="en-US" altLang="zh-CN" sz="1200" b="1" dirty="0" smtClean="0"/>
              <a:t>1966</a:t>
            </a:r>
            <a:r>
              <a:rPr lang="zh-CN" altLang="en-US" sz="1200" b="1" dirty="0" smtClean="0"/>
              <a:t>年，超短裙</a:t>
            </a:r>
            <a:r>
              <a:rPr lang="zh-CN" altLang="en-US" sz="1200" b="1" dirty="0"/>
              <a:t>、裸露膝盖、皮夹克开始流行</a:t>
            </a:r>
            <a:r>
              <a:rPr lang="zh-CN" altLang="en-US" sz="1200" b="1" dirty="0" smtClean="0"/>
              <a:t>。</a:t>
            </a:r>
            <a:endParaRPr lang="en-US" altLang="zh-CN" sz="1200" b="1" dirty="0"/>
          </a:p>
          <a:p>
            <a:r>
              <a:rPr lang="en-US" altLang="zh-CN" sz="1200" b="1" dirty="0" smtClean="0"/>
              <a:t>20</a:t>
            </a:r>
            <a:r>
              <a:rPr lang="zh-CN" altLang="en-US" sz="1200" b="1" dirty="0" smtClean="0"/>
              <a:t>世纪</a:t>
            </a:r>
            <a:r>
              <a:rPr lang="en-US" altLang="zh-CN" sz="1200" b="1" dirty="0"/>
              <a:t>80</a:t>
            </a:r>
            <a:r>
              <a:rPr lang="zh-CN" altLang="en-US" sz="1200" b="1" dirty="0" smtClean="0"/>
              <a:t>年代，短</a:t>
            </a:r>
            <a:r>
              <a:rPr lang="zh-CN" altLang="en-US" sz="1200" b="1" dirty="0"/>
              <a:t>而合体的</a:t>
            </a:r>
            <a:r>
              <a:rPr lang="zh-CN" altLang="en-US" sz="1200" b="1" dirty="0" smtClean="0"/>
              <a:t>上衣，配</a:t>
            </a:r>
            <a:r>
              <a:rPr lang="zh-CN" altLang="en-US" sz="1200" b="1" dirty="0"/>
              <a:t>以自然的</a:t>
            </a:r>
            <a:r>
              <a:rPr lang="zh-CN" altLang="en-US" sz="1200" b="1" dirty="0" smtClean="0"/>
              <a:t>腰部，膨</a:t>
            </a:r>
            <a:r>
              <a:rPr lang="zh-CN" altLang="en-US" sz="1200" b="1" dirty="0"/>
              <a:t>起加衬的肩</a:t>
            </a:r>
            <a:r>
              <a:rPr lang="zh-CN" altLang="en-US" sz="1200" b="1" dirty="0" smtClean="0"/>
              <a:t>部，长</a:t>
            </a:r>
            <a:r>
              <a:rPr lang="zh-CN" altLang="en-US" sz="1200" b="1" dirty="0"/>
              <a:t>而宽松的</a:t>
            </a:r>
            <a:r>
              <a:rPr lang="zh-CN" altLang="en-US" sz="1200" b="1" dirty="0" smtClean="0"/>
              <a:t>裙子，成为</a:t>
            </a:r>
            <a:r>
              <a:rPr lang="zh-CN" altLang="en-US" sz="1200" b="1" dirty="0"/>
              <a:t>当时的主流。</a:t>
            </a:r>
          </a:p>
        </p:txBody>
      </p:sp>
    </p:spTree>
    <p:extLst>
      <p:ext uri="{BB962C8B-B14F-4D97-AF65-F5344CB8AC3E}">
        <p14:creationId xmlns:p14="http://schemas.microsoft.com/office/powerpoint/2010/main" val="7952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5" b="3182"/>
          <a:stretch/>
        </p:blipFill>
        <p:spPr bwMode="auto">
          <a:xfrm>
            <a:off x="1259632" y="201706"/>
            <a:ext cx="6120680" cy="48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9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/>
          <a:stretch/>
        </p:blipFill>
        <p:spPr bwMode="auto">
          <a:xfrm>
            <a:off x="235115" y="195486"/>
            <a:ext cx="6779364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68" y="699542"/>
            <a:ext cx="2471735" cy="37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843558"/>
            <a:ext cx="712688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/>
              <a:t>2.</a:t>
            </a:r>
            <a:r>
              <a:rPr lang="zh-CN" altLang="en-US" sz="1400" b="1" dirty="0"/>
              <a:t>影响服装款式流行的心理因素分析</a:t>
            </a:r>
          </a:p>
          <a:p>
            <a:r>
              <a:rPr lang="zh-CN" altLang="en-US" sz="1400" b="1" dirty="0"/>
              <a:t>服装的流行受多种因素的</a:t>
            </a:r>
            <a:r>
              <a:rPr lang="zh-CN" altLang="en-US" sz="1400" b="1" dirty="0" smtClean="0"/>
              <a:t>影响，包括经济因素</a:t>
            </a:r>
            <a:r>
              <a:rPr lang="zh-CN" altLang="en-US" sz="1400" b="1" dirty="0"/>
              <a:t>、科技因素、政治因素</a:t>
            </a:r>
            <a:r>
              <a:rPr lang="zh-CN" altLang="en-US" sz="1400" b="1" dirty="0" smtClean="0"/>
              <a:t>等，但</a:t>
            </a:r>
            <a:r>
              <a:rPr lang="zh-CN" altLang="en-US" sz="1400" b="1" dirty="0"/>
              <a:t>其产生与发展却是人们心理</a:t>
            </a:r>
            <a:r>
              <a:rPr lang="zh-CN" altLang="en-US" sz="1400" b="1" dirty="0" smtClean="0"/>
              <a:t>欲望的</a:t>
            </a:r>
            <a:r>
              <a:rPr lang="zh-CN" altLang="en-US" sz="1400" b="1" dirty="0"/>
              <a:t>直接反映。这些</a:t>
            </a:r>
            <a:r>
              <a:rPr lang="zh-CN" altLang="en-US" sz="1400" b="1" dirty="0" smtClean="0"/>
              <a:t>心理因素</a:t>
            </a:r>
            <a:r>
              <a:rPr lang="zh-CN" altLang="en-US" sz="1400" b="1" dirty="0"/>
              <a:t>包括求</a:t>
            </a:r>
            <a:r>
              <a:rPr lang="zh-CN" altLang="en-US" sz="1400" b="1" dirty="0" smtClean="0"/>
              <a:t>异心理</a:t>
            </a:r>
            <a:r>
              <a:rPr lang="zh-CN" altLang="en-US" sz="1400" b="1" dirty="0"/>
              <a:t>、</a:t>
            </a:r>
            <a:r>
              <a:rPr lang="zh-CN" altLang="en-US" sz="1400" b="1" dirty="0" smtClean="0"/>
              <a:t>从众心理</a:t>
            </a:r>
            <a:r>
              <a:rPr lang="zh-CN" altLang="en-US" sz="1400" b="1" dirty="0"/>
              <a:t>和模仿</a:t>
            </a:r>
            <a:r>
              <a:rPr lang="zh-CN" altLang="en-US" sz="1400" b="1" dirty="0" smtClean="0"/>
              <a:t>心理。</a:t>
            </a:r>
            <a:endParaRPr lang="en-US" altLang="zh-CN" sz="1400" b="1" dirty="0" smtClean="0"/>
          </a:p>
          <a:p>
            <a:endParaRPr lang="en-US" altLang="zh-CN" sz="1100" b="1" dirty="0" smtClean="0"/>
          </a:p>
          <a:p>
            <a:pPr indent="324000"/>
            <a:r>
              <a:rPr lang="en-US" altLang="zh-CN" sz="1100" b="1" dirty="0" smtClean="0"/>
              <a:t>(</a:t>
            </a:r>
            <a:r>
              <a:rPr lang="en-US" altLang="zh-CN" sz="1100" b="1" dirty="0"/>
              <a:t>1)</a:t>
            </a:r>
            <a:r>
              <a:rPr lang="zh-CN" altLang="en-US" sz="1100" b="1" dirty="0"/>
              <a:t>流行中的求异心理</a:t>
            </a:r>
          </a:p>
          <a:p>
            <a:pPr indent="324000"/>
            <a:r>
              <a:rPr lang="zh-CN" altLang="en-US" sz="1100" b="1" dirty="0"/>
              <a:t>服装款式流行的产生首先是个性追求的</a:t>
            </a:r>
            <a:r>
              <a:rPr lang="zh-CN" altLang="en-US" sz="1100" b="1" dirty="0" smtClean="0"/>
              <a:t>结果，是</a:t>
            </a:r>
            <a:r>
              <a:rPr lang="zh-CN" altLang="en-US" sz="1100" b="1" dirty="0"/>
              <a:t>人们求新、求异心理的反映。在服装</a:t>
            </a:r>
            <a:r>
              <a:rPr lang="zh-CN" altLang="en-US" sz="1100" b="1" dirty="0" smtClean="0"/>
              <a:t>流行中，那些</a:t>
            </a:r>
            <a:r>
              <a:rPr lang="zh-CN" altLang="en-US" sz="1100" b="1" dirty="0"/>
              <a:t>最先</a:t>
            </a:r>
            <a:r>
              <a:rPr lang="zh-CN" altLang="en-US" sz="1100" b="1" dirty="0" smtClean="0"/>
              <a:t>身着“奇装异服”的人，实际上</a:t>
            </a:r>
            <a:r>
              <a:rPr lang="zh-CN" altLang="en-US" sz="1100" b="1" dirty="0"/>
              <a:t>表达了他们借助于</a:t>
            </a:r>
            <a:r>
              <a:rPr lang="zh-CN" altLang="en-US" sz="1100" b="1" dirty="0" smtClean="0"/>
              <a:t>服装，借助于</a:t>
            </a:r>
            <a:r>
              <a:rPr lang="zh-CN" altLang="en-US" sz="1100" b="1" dirty="0"/>
              <a:t>社会公认和许可的审美</a:t>
            </a:r>
            <a:r>
              <a:rPr lang="zh-CN" altLang="en-US" sz="1100" b="1" dirty="0" smtClean="0"/>
              <a:t>手段，在</a:t>
            </a:r>
            <a:r>
              <a:rPr lang="zh-CN" altLang="en-US" sz="1100" b="1" dirty="0"/>
              <a:t>社会</a:t>
            </a:r>
            <a:r>
              <a:rPr lang="zh-CN" altLang="en-US" sz="1100" b="1" dirty="0" smtClean="0"/>
              <a:t>认</a:t>
            </a:r>
            <a:r>
              <a:rPr lang="zh-CN" altLang="en-US" sz="1100" b="1" dirty="0"/>
              <a:t>定</a:t>
            </a:r>
            <a:r>
              <a:rPr lang="zh-CN" altLang="en-US" sz="1100" b="1" dirty="0" smtClean="0"/>
              <a:t>的</a:t>
            </a:r>
            <a:r>
              <a:rPr lang="zh-CN" altLang="en-US" sz="1100" b="1" dirty="0"/>
              <a:t>准则</a:t>
            </a:r>
            <a:r>
              <a:rPr lang="zh-CN" altLang="en-US" sz="1100" b="1" dirty="0" smtClean="0"/>
              <a:t>范围内突出自己</a:t>
            </a:r>
            <a:r>
              <a:rPr lang="zh-CN" altLang="en-US" sz="1100" b="1" dirty="0"/>
              <a:t>形态优势的愿望。这种流行中个性追求的自我实现是流行的个人机能。人们的这种求新、求异心</a:t>
            </a:r>
            <a:r>
              <a:rPr lang="zh-CN" altLang="en-US" sz="1100" b="1" dirty="0" smtClean="0"/>
              <a:t>理，导致</a:t>
            </a:r>
            <a:r>
              <a:rPr lang="zh-CN" altLang="en-US" sz="1100" b="1" dirty="0"/>
              <a:t>了服装流行的新奇性</a:t>
            </a:r>
            <a:r>
              <a:rPr lang="zh-CN" altLang="en-US" sz="1100" b="1" dirty="0" smtClean="0"/>
              <a:t>特征，即</a:t>
            </a:r>
            <a:r>
              <a:rPr lang="zh-CN" altLang="en-US" sz="1100" b="1" dirty="0"/>
              <a:t>流行的样式不同于</a:t>
            </a:r>
            <a:r>
              <a:rPr lang="zh-CN" altLang="en-US" sz="1100" b="1" dirty="0" smtClean="0"/>
              <a:t>传统，是</a:t>
            </a:r>
            <a:r>
              <a:rPr lang="zh-CN" altLang="en-US" sz="1100" b="1" dirty="0"/>
              <a:t>能够反映和表现时代特点的新奇样式。</a:t>
            </a:r>
            <a:r>
              <a:rPr lang="zh-CN" altLang="en-US" sz="1100" b="1" dirty="0" smtClean="0"/>
              <a:t>如</a:t>
            </a:r>
            <a:r>
              <a:rPr lang="en-US" altLang="zh-CN" sz="1100" b="1" dirty="0" smtClean="0"/>
              <a:t>20</a:t>
            </a:r>
            <a:r>
              <a:rPr lang="zh-CN" altLang="en-US" sz="1100" b="1" dirty="0" smtClean="0"/>
              <a:t>世纪</a:t>
            </a:r>
            <a:r>
              <a:rPr lang="en-US" altLang="zh-CN" sz="1100" b="1" dirty="0" smtClean="0"/>
              <a:t>60</a:t>
            </a:r>
            <a:r>
              <a:rPr lang="zh-CN" altLang="en-US" sz="1100" b="1" dirty="0" smtClean="0"/>
              <a:t>年代，欧洲</a:t>
            </a:r>
            <a:r>
              <a:rPr lang="zh-CN" altLang="en-US" sz="1100" b="1" dirty="0"/>
              <a:t>女性在放任、自由的思想和心理作用</a:t>
            </a:r>
            <a:r>
              <a:rPr lang="zh-CN" altLang="en-US" sz="1100" b="1" dirty="0" smtClean="0"/>
              <a:t>下，在</a:t>
            </a:r>
            <a:r>
              <a:rPr lang="zh-CN" altLang="en-US" sz="1100" b="1" dirty="0"/>
              <a:t>穿着上追求怪异和</a:t>
            </a:r>
            <a:r>
              <a:rPr lang="zh-CN" altLang="en-US" sz="1100" b="1" dirty="0" smtClean="0"/>
              <a:t>随意性，导致</a:t>
            </a:r>
            <a:r>
              <a:rPr lang="zh-CN" altLang="en-US" sz="1100" b="1" dirty="0"/>
              <a:t>透明衣料的女装饰以</a:t>
            </a:r>
            <a:r>
              <a:rPr lang="zh-CN" altLang="en-US" sz="1100" b="1" dirty="0" smtClean="0"/>
              <a:t>小圆</a:t>
            </a:r>
            <a:r>
              <a:rPr lang="zh-CN" altLang="en-US" sz="1100" b="1" dirty="0"/>
              <a:t>金属片流</a:t>
            </a:r>
            <a:r>
              <a:rPr lang="zh-CN" altLang="en-US" sz="1100" b="1" dirty="0" smtClean="0"/>
              <a:t>行，性感</a:t>
            </a:r>
            <a:r>
              <a:rPr lang="zh-CN" altLang="en-US" sz="1100" b="1" dirty="0"/>
              <a:t>而诱惑</a:t>
            </a:r>
            <a:r>
              <a:rPr lang="zh-CN" altLang="en-US" sz="1100" b="1" dirty="0" smtClean="0"/>
              <a:t>。</a:t>
            </a:r>
            <a:endParaRPr lang="en-US" altLang="zh-CN" sz="1100" b="1" dirty="0" smtClean="0"/>
          </a:p>
          <a:p>
            <a:pPr indent="324000" eaLnBrk="0"/>
            <a:r>
              <a:rPr lang="en-US" altLang="zh-CN" sz="1100" b="1" dirty="0"/>
              <a:t>(2)</a:t>
            </a:r>
            <a:r>
              <a:rPr lang="zh-CN" altLang="en-US" sz="1100" b="1" dirty="0"/>
              <a:t>流行中的从众心理</a:t>
            </a:r>
            <a:endParaRPr lang="en-US" altLang="zh-CN" sz="1100" b="1" dirty="0"/>
          </a:p>
          <a:p>
            <a:pPr indent="324000" eaLnBrk="0"/>
            <a:r>
              <a:rPr lang="zh-CN" altLang="en-US" sz="1100" b="1" dirty="0"/>
              <a:t>“从众”是一种比较普遍的社会心理和行为</a:t>
            </a:r>
            <a:r>
              <a:rPr lang="zh-CN" altLang="en-US" sz="1100" b="1" dirty="0" smtClean="0"/>
              <a:t>现象，通俗</a:t>
            </a:r>
            <a:r>
              <a:rPr lang="zh-CN" altLang="en-US" sz="1100" b="1" dirty="0"/>
              <a:t>地解释就是“人云亦云”、“随大流”从众心理是人们在社会群体或社会环境的压力</a:t>
            </a:r>
            <a:r>
              <a:rPr lang="zh-CN" altLang="en-US" sz="1100" b="1" dirty="0" smtClean="0"/>
              <a:t>下，改变</a:t>
            </a:r>
            <a:r>
              <a:rPr lang="zh-CN" altLang="en-US" sz="1100" b="1" dirty="0"/>
              <a:t>自己的知觉、意见、判断和</a:t>
            </a:r>
            <a:r>
              <a:rPr lang="zh-CN" altLang="en-US" sz="1100" b="1" dirty="0" smtClean="0"/>
              <a:t>信念，在</a:t>
            </a:r>
            <a:r>
              <a:rPr lang="zh-CN" altLang="en-US" sz="1100" b="1" dirty="0"/>
              <a:t>行为上顺从与服从群体多数与周围环境的心理反应。</a:t>
            </a:r>
          </a:p>
          <a:p>
            <a:pPr indent="324000" eaLnBrk="0"/>
            <a:r>
              <a:rPr lang="zh-CN" altLang="en-US" sz="1100" b="1" dirty="0"/>
              <a:t>一种新的服装样式的</a:t>
            </a:r>
            <a:r>
              <a:rPr lang="zh-CN" altLang="en-US" sz="1100" b="1" dirty="0" smtClean="0"/>
              <a:t>出现，周围</a:t>
            </a:r>
            <a:r>
              <a:rPr lang="zh-CN" altLang="en-US" sz="1100" b="1" dirty="0"/>
              <a:t>的人开始追随这种新的</a:t>
            </a:r>
            <a:r>
              <a:rPr lang="zh-CN" altLang="en-US" sz="1100" b="1" dirty="0" smtClean="0"/>
              <a:t>样式，便</a:t>
            </a:r>
            <a:r>
              <a:rPr lang="zh-CN" altLang="en-US" sz="1100" b="1" dirty="0"/>
              <a:t>会产生暗示性。如果不接受这种新</a:t>
            </a:r>
            <a:r>
              <a:rPr lang="zh-CN" altLang="en-US" sz="1100" b="1" dirty="0" smtClean="0"/>
              <a:t>样式，便</a:t>
            </a:r>
            <a:r>
              <a:rPr lang="zh-CN" altLang="en-US" sz="1100" b="1" dirty="0"/>
              <a:t>会被讥笑为“土气”、“保守”。由此对一些人便形成一种无形的</a:t>
            </a:r>
            <a:r>
              <a:rPr lang="zh-CN" altLang="en-US" sz="1100" b="1" dirty="0" smtClean="0"/>
              <a:t>压力，造成</a:t>
            </a:r>
            <a:r>
              <a:rPr lang="zh-CN" altLang="en-US" sz="1100" b="1" dirty="0"/>
              <a:t>心理上的</a:t>
            </a:r>
            <a:r>
              <a:rPr lang="zh-CN" altLang="en-US" sz="1100" b="1" dirty="0" smtClean="0"/>
              <a:t>不安，为</a:t>
            </a:r>
            <a:r>
              <a:rPr lang="zh-CN" altLang="en-US" sz="1100" b="1" dirty="0"/>
              <a:t>消除这不安</a:t>
            </a:r>
            <a:r>
              <a:rPr lang="zh-CN" altLang="en-US" sz="1100" b="1" dirty="0" smtClean="0"/>
              <a:t>感，迫使</a:t>
            </a:r>
            <a:r>
              <a:rPr lang="zh-CN" altLang="en-US" sz="1100" b="1" dirty="0"/>
              <a:t>他们放弃旧的</a:t>
            </a:r>
            <a:r>
              <a:rPr lang="zh-CN" altLang="en-US" sz="1100" b="1" dirty="0" smtClean="0"/>
              <a:t>样式，而</a:t>
            </a:r>
            <a:r>
              <a:rPr lang="zh-CN" altLang="en-US" sz="1100" b="1" dirty="0"/>
              <a:t>产生追随心理加入流行的行列：随着接受新样式的人数</a:t>
            </a:r>
            <a:r>
              <a:rPr lang="zh-CN" altLang="en-US" sz="1100" b="1" dirty="0" smtClean="0"/>
              <a:t>增加，压力</a:t>
            </a:r>
            <a:r>
              <a:rPr lang="zh-CN" altLang="en-US" sz="1100" b="1" dirty="0"/>
              <a:t>感也在</a:t>
            </a:r>
            <a:r>
              <a:rPr lang="zh-CN" altLang="en-US" sz="1100" b="1" dirty="0" smtClean="0"/>
              <a:t>增加，最终</a:t>
            </a:r>
            <a:r>
              <a:rPr lang="zh-CN" altLang="en-US" sz="1100" b="1" dirty="0"/>
              <a:t>形成新的服装流行潮流。</a:t>
            </a:r>
          </a:p>
          <a:p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83865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21305"/>
            <a:ext cx="8406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(3)</a:t>
            </a:r>
            <a:r>
              <a:rPr lang="zh-CN" altLang="en-US" sz="1200" b="1" dirty="0"/>
              <a:t>流行中的模仿心理</a:t>
            </a:r>
          </a:p>
          <a:p>
            <a:r>
              <a:rPr lang="zh-CN" altLang="en-US" sz="1200" b="1" dirty="0"/>
              <a:t>模仿是人的一种自然</a:t>
            </a:r>
            <a:r>
              <a:rPr lang="zh-CN" altLang="en-US" sz="1200" b="1" dirty="0" smtClean="0"/>
              <a:t>倾向，模仿</a:t>
            </a:r>
            <a:r>
              <a:rPr lang="zh-CN" altLang="en-US" sz="1200" b="1" dirty="0"/>
              <a:t>是对别人行为的</a:t>
            </a:r>
            <a:r>
              <a:rPr lang="zh-CN" altLang="en-US" sz="1200" b="1" dirty="0" smtClean="0"/>
              <a:t>重复，模仿</a:t>
            </a:r>
            <a:r>
              <a:rPr lang="zh-CN" altLang="en-US" sz="1200" b="1" dirty="0"/>
              <a:t>是眼装流行的动力之一：“模仿大致可分为直接模仿</a:t>
            </a:r>
            <a:r>
              <a:rPr lang="zh-CN" altLang="en-US" sz="1200" b="1" dirty="0" smtClean="0"/>
              <a:t>、间接</a:t>
            </a:r>
            <a:r>
              <a:rPr lang="zh-CN" altLang="en-US" sz="1200" b="1" dirty="0"/>
              <a:t>模仿和创造性模仿。直接模仿即原封不动的模仿；间接模仿是指在</a:t>
            </a:r>
            <a:r>
              <a:rPr lang="en-US" altLang="zh-CN" sz="1200" b="1" dirty="0"/>
              <a:t>—</a:t>
            </a:r>
            <a:r>
              <a:rPr lang="zh-CN" altLang="en-US" sz="1200" b="1" dirty="0"/>
              <a:t>定程度上加入自己的意愿和见解的模仿；创造性模仿是在模仿中加以</a:t>
            </a:r>
            <a:r>
              <a:rPr lang="zh-CN" altLang="en-US" sz="1200" b="1" dirty="0" smtClean="0"/>
              <a:t>创造，既</a:t>
            </a:r>
            <a:r>
              <a:rPr lang="zh-CN" altLang="en-US" sz="1200" b="1" dirty="0"/>
              <a:t>可使自己区别</a:t>
            </a:r>
            <a:r>
              <a:rPr lang="zh-CN" altLang="en-US" sz="1200" b="1" dirty="0" smtClean="0"/>
              <a:t>他人，又</a:t>
            </a:r>
            <a:r>
              <a:rPr lang="zh-CN" altLang="en-US" sz="1200" b="1" dirty="0"/>
              <a:t>能跟上时代</a:t>
            </a:r>
            <a:r>
              <a:rPr lang="zh-CN" altLang="en-US" sz="1200" b="1" dirty="0" smtClean="0"/>
              <a:t>潮流，如</a:t>
            </a:r>
            <a:r>
              <a:rPr lang="zh-CN" altLang="en-US" sz="1200" b="1" dirty="0"/>
              <a:t>比尔</a:t>
            </a:r>
            <a:r>
              <a:rPr lang="en-US" altLang="zh-CN" sz="1200" b="1" dirty="0"/>
              <a:t>·</a:t>
            </a:r>
            <a:r>
              <a:rPr lang="zh-CN" altLang="en-US" sz="1200" b="1" dirty="0"/>
              <a:t>盖茨出现在公众面前时常穿休闲西装而不系</a:t>
            </a:r>
            <a:r>
              <a:rPr lang="zh-CN" altLang="en-US" sz="1200" b="1" dirty="0" smtClean="0"/>
              <a:t>领带，这种</a:t>
            </a:r>
            <a:r>
              <a:rPr lang="zh-CN" altLang="en-US" sz="1200" b="1" dirty="0"/>
              <a:t>轻松随意的穿着为</a:t>
            </a:r>
            <a:r>
              <a:rPr lang="en-US" altLang="zh-CN" sz="1200" b="1" dirty="0"/>
              <a:t>IT</a:t>
            </a:r>
            <a:r>
              <a:rPr lang="zh-CN" altLang="en-US" sz="1200" b="1" dirty="0"/>
              <a:t>行业及其一些领域的</a:t>
            </a:r>
            <a:r>
              <a:rPr lang="zh-CN" altLang="en-US" sz="1200" b="1" dirty="0" smtClean="0"/>
              <a:t>人争相仿效，成为</a:t>
            </a:r>
            <a:r>
              <a:rPr lang="zh-CN" altLang="en-US" sz="1200" b="1" dirty="0"/>
              <a:t>成功男士的着装</a:t>
            </a:r>
            <a:r>
              <a:rPr lang="zh-CN" altLang="en-US" sz="1200" b="1" dirty="0" smtClean="0"/>
              <a:t>潮流，“凡事预则立，不</a:t>
            </a:r>
            <a:r>
              <a:rPr lang="zh-CN" altLang="en-US" sz="1200" b="1" dirty="0"/>
              <a:t>预则废”。作为设计师要牢牢把握消费者的心理变化</a:t>
            </a:r>
            <a:r>
              <a:rPr lang="zh-CN" altLang="en-US" sz="1200" b="1" dirty="0" smtClean="0"/>
              <a:t>规律，找</a:t>
            </a:r>
            <a:r>
              <a:rPr lang="zh-CN" altLang="en-US" sz="1200" b="1" dirty="0"/>
              <a:t>准服装流行的</a:t>
            </a:r>
            <a:r>
              <a:rPr lang="zh-CN" altLang="en-US" sz="1200" b="1" dirty="0" smtClean="0"/>
              <a:t>基点，认真</a:t>
            </a:r>
            <a:r>
              <a:rPr lang="zh-CN" altLang="en-US" sz="1200" b="1" dirty="0"/>
              <a:t>剖析流行的时代性及消费群体的地域、年龄、心理等具体</a:t>
            </a:r>
            <a:r>
              <a:rPr lang="zh-CN" altLang="en-US" sz="1200" b="1" dirty="0" smtClean="0"/>
              <a:t>特征，才能</a:t>
            </a:r>
            <a:r>
              <a:rPr lang="zh-CN" altLang="en-US" sz="1200" b="1" dirty="0"/>
              <a:t>准确把握流行的</a:t>
            </a:r>
            <a:r>
              <a:rPr lang="zh-CN" altLang="en-US" sz="1200" b="1" dirty="0" smtClean="0"/>
              <a:t>方向，引导</a:t>
            </a:r>
            <a:r>
              <a:rPr lang="zh-CN" altLang="en-US" sz="1200" b="1" dirty="0"/>
              <a:t>消费流行。</a:t>
            </a:r>
            <a:endParaRPr lang="zh-CN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0" y="1898500"/>
            <a:ext cx="17907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84094"/>
            <a:ext cx="5997331" cy="33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2699792" y="3262577"/>
            <a:ext cx="729580" cy="14401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530027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三</a:t>
            </a:r>
            <a:r>
              <a:rPr lang="en-US" altLang="zh-CN" sz="1200" b="1" dirty="0"/>
              <a:t>)</a:t>
            </a:r>
            <a:r>
              <a:rPr lang="zh-CN" altLang="en-US" sz="1200" b="1" dirty="0"/>
              <a:t>服装款式流行的变化规律</a:t>
            </a:r>
          </a:p>
          <a:p>
            <a:endParaRPr lang="en-US" altLang="zh-CN" sz="1200" b="1" dirty="0" smtClean="0"/>
          </a:p>
          <a:p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、服装</a:t>
            </a:r>
            <a:r>
              <a:rPr lang="zh-CN" altLang="en-US" sz="1200" b="1" dirty="0"/>
              <a:t>款式流行的周期性变化规律</a:t>
            </a:r>
          </a:p>
          <a:p>
            <a:r>
              <a:rPr lang="zh-CN" altLang="en-US" sz="1200" b="1" dirty="0"/>
              <a:t>服装流行的周期包括发生、发展、高潮、衰亡四个</a:t>
            </a:r>
            <a:r>
              <a:rPr lang="zh-CN" altLang="en-US" sz="1200" b="1" dirty="0" smtClean="0"/>
              <a:t>阶段</a:t>
            </a:r>
            <a:r>
              <a:rPr lang="zh-CN" altLang="en-US" sz="1200" b="1" dirty="0"/>
              <a:t>。</a:t>
            </a:r>
            <a:r>
              <a:rPr lang="zh-CN" altLang="en-US" sz="1200" b="1" dirty="0" smtClean="0"/>
              <a:t>服装</a:t>
            </a:r>
            <a:r>
              <a:rPr lang="zh-CN" altLang="en-US" sz="1200" b="1" dirty="0"/>
              <a:t>款式</a:t>
            </a:r>
            <a:r>
              <a:rPr lang="zh-CN" altLang="en-US" sz="1200" b="1" dirty="0" smtClean="0"/>
              <a:t>流行</a:t>
            </a:r>
            <a:r>
              <a:rPr lang="zh-CN" altLang="en-US" sz="1200" b="1" dirty="0"/>
              <a:t>的周期性变化规律是指服装款式的流行按照由发生、发展、高潮、</a:t>
            </a:r>
            <a:r>
              <a:rPr lang="zh-CN" altLang="en-US" sz="1200" b="1" dirty="0" smtClean="0"/>
              <a:t>衰亡</a:t>
            </a:r>
            <a:r>
              <a:rPr lang="zh-CN" altLang="en-US" sz="1200" b="1" dirty="0"/>
              <a:t>循序渐进地变化。通常流行的开始是有预兆</a:t>
            </a:r>
            <a:r>
              <a:rPr lang="zh-CN" altLang="en-US" sz="1200" b="1" dirty="0" smtClean="0"/>
              <a:t>的，世界</a:t>
            </a:r>
            <a:r>
              <a:rPr lang="zh-CN" altLang="en-US" sz="1200" b="1" dirty="0"/>
              <a:t>各国时尚中心</a:t>
            </a:r>
            <a:r>
              <a:rPr lang="zh-CN" altLang="en-US" sz="1200" b="1" dirty="0" smtClean="0"/>
              <a:t>发布</a:t>
            </a:r>
            <a:r>
              <a:rPr lang="zh-CN" altLang="en-US" sz="1200" b="1" dirty="0"/>
              <a:t>的最新</a:t>
            </a:r>
            <a:r>
              <a:rPr lang="zh-CN" altLang="en-US" sz="1200" b="1" dirty="0" smtClean="0"/>
              <a:t>时装信息经由</a:t>
            </a:r>
            <a:r>
              <a:rPr lang="zh-CN" altLang="en-US" sz="1200" b="1" dirty="0"/>
              <a:t>新闻媒介的传播</a:t>
            </a:r>
            <a:r>
              <a:rPr lang="zh-CN" altLang="en-US" sz="1200" b="1" dirty="0" smtClean="0"/>
              <a:t>后，对</a:t>
            </a:r>
            <a:r>
              <a:rPr lang="zh-CN" altLang="en-US" sz="1200" b="1" dirty="0"/>
              <a:t>从事服装的专业人员</a:t>
            </a:r>
            <a:r>
              <a:rPr lang="zh-CN" altLang="en-US" sz="1200" b="1" dirty="0" smtClean="0"/>
              <a:t>和消费者</a:t>
            </a:r>
            <a:r>
              <a:rPr lang="zh-CN" altLang="en-US" sz="1200" b="1" dirty="0"/>
              <a:t>产生形成引导</a:t>
            </a:r>
            <a:r>
              <a:rPr lang="zh-CN" altLang="en-US" sz="1200" b="1" dirty="0" smtClean="0"/>
              <a:t>作用，从而导致</a:t>
            </a:r>
            <a:r>
              <a:rPr lang="zh-CN" altLang="en-US" sz="1200" b="1" dirty="0"/>
              <a:t>新颖服装的产生和迅速流行。</a:t>
            </a:r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一般</a:t>
            </a:r>
            <a:r>
              <a:rPr lang="zh-CN" altLang="en-US" sz="1200" b="1" dirty="0"/>
              <a:t>引领服装潮流的最初只是少数人具有超前意识或是演艺界</a:t>
            </a:r>
            <a:r>
              <a:rPr lang="zh-CN" altLang="en-US" sz="1200" b="1" dirty="0" smtClean="0"/>
              <a:t>的人士。</a:t>
            </a:r>
            <a:r>
              <a:rPr lang="zh-CN" altLang="en-US" sz="1200" b="1" dirty="0"/>
              <a:t>随着人们模仿心理和从众心理的</a:t>
            </a:r>
            <a:r>
              <a:rPr lang="zh-CN" altLang="en-US" sz="1200" b="1" dirty="0" smtClean="0"/>
              <a:t>加强，再</a:t>
            </a:r>
            <a:r>
              <a:rPr lang="zh-CN" altLang="en-US" sz="1200" b="1" dirty="0"/>
              <a:t>加上厂家的批量生产</a:t>
            </a:r>
            <a:r>
              <a:rPr lang="zh-CN" altLang="en-US" sz="1200" b="1" dirty="0" smtClean="0"/>
              <a:t>和商家</a:t>
            </a:r>
            <a:r>
              <a:rPr lang="zh-CN" altLang="en-US" sz="1200" b="1" dirty="0"/>
              <a:t>的</a:t>
            </a:r>
            <a:r>
              <a:rPr lang="zh-CN" altLang="en-US" sz="1200" b="1" dirty="0" smtClean="0"/>
              <a:t>大肆宣传，穿着</a:t>
            </a:r>
            <a:r>
              <a:rPr lang="zh-CN" altLang="en-US" sz="1200" b="1" dirty="0"/>
              <a:t>的人越来越</a:t>
            </a:r>
            <a:r>
              <a:rPr lang="zh-CN" altLang="en-US" sz="1200" b="1" dirty="0" smtClean="0"/>
              <a:t>多，这时候</a:t>
            </a:r>
            <a:r>
              <a:rPr lang="zh-CN" altLang="en-US" sz="1200" b="1" dirty="0"/>
              <a:t>流行已经</a:t>
            </a:r>
            <a:r>
              <a:rPr lang="zh-CN" altLang="en-US" sz="1200" b="1" dirty="0" smtClean="0"/>
              <a:t>进入发展</a:t>
            </a:r>
            <a:r>
              <a:rPr lang="zh-CN" altLang="en-US" sz="1200" b="1" dirty="0"/>
              <a:t>、</a:t>
            </a:r>
            <a:r>
              <a:rPr lang="zh-CN" altLang="en-US" sz="1200" b="1" dirty="0" smtClean="0"/>
              <a:t>盛行阶段</a:t>
            </a:r>
            <a:r>
              <a:rPr lang="zh-CN" altLang="en-US" sz="1200" b="1" dirty="0"/>
              <a:t>。当流行达到</a:t>
            </a:r>
            <a:r>
              <a:rPr lang="zh-CN" altLang="en-US" sz="1200" b="1" dirty="0" smtClean="0"/>
              <a:t>高潮时，时装</a:t>
            </a:r>
            <a:r>
              <a:rPr lang="zh-CN" altLang="en-US" sz="1200" b="1" dirty="0"/>
              <a:t>的新鲜感、时髦感便逐渐</a:t>
            </a:r>
            <a:r>
              <a:rPr lang="zh-CN" altLang="en-US" sz="1200" b="1" dirty="0" smtClean="0"/>
              <a:t>消失，预示</a:t>
            </a:r>
            <a:r>
              <a:rPr lang="zh-CN" altLang="en-US" sz="1200" b="1" dirty="0"/>
              <a:t>着</a:t>
            </a:r>
            <a:r>
              <a:rPr lang="zh-CN" altLang="en-US" sz="1200" b="1" dirty="0" smtClean="0"/>
              <a:t>本次</a:t>
            </a:r>
            <a:r>
              <a:rPr lang="zh-CN" altLang="en-US" sz="1200" b="1" dirty="0"/>
              <a:t>流行即将</a:t>
            </a:r>
            <a:r>
              <a:rPr lang="zh-CN" altLang="en-US" sz="1200" b="1" dirty="0" smtClean="0"/>
              <a:t>告一段落，下</a:t>
            </a:r>
            <a:r>
              <a:rPr lang="zh-CN" altLang="en-US" sz="1200" b="1" dirty="0"/>
              <a:t>一轮流行将要开始。</a:t>
            </a:r>
            <a:r>
              <a:rPr lang="zh-CN" altLang="en-US" sz="1200" b="1" dirty="0" smtClean="0"/>
              <a:t>总之，服装</a:t>
            </a:r>
            <a:r>
              <a:rPr lang="zh-CN" altLang="en-US" sz="1200" b="1" dirty="0"/>
              <a:t>的流行随着</a:t>
            </a:r>
            <a:r>
              <a:rPr lang="zh-CN" altLang="en-US" sz="1200" b="1" dirty="0" smtClean="0"/>
              <a:t>时间</a:t>
            </a:r>
            <a:r>
              <a:rPr lang="zh-CN" altLang="en-US" sz="1200" b="1" dirty="0"/>
              <a:t>的</a:t>
            </a:r>
            <a:r>
              <a:rPr lang="zh-CN" altLang="en-US" sz="1200" b="1" dirty="0" smtClean="0"/>
              <a:t>推移，都</a:t>
            </a:r>
            <a:r>
              <a:rPr lang="zh-CN" altLang="en-US" sz="1200" b="1" dirty="0"/>
              <a:t>经历着循环周期性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、服装</a:t>
            </a:r>
            <a:r>
              <a:rPr lang="zh-CN" altLang="en-US" sz="1200" b="1" dirty="0"/>
              <a:t>款式流行的反复性变化</a:t>
            </a:r>
            <a:r>
              <a:rPr lang="zh-CN" altLang="en-US" sz="1200" b="1" dirty="0" smtClean="0"/>
              <a:t>规律服装</a:t>
            </a:r>
            <a:r>
              <a:rPr lang="zh-CN" altLang="en-US" sz="1200" b="1" dirty="0"/>
              <a:t>行业里所谓</a:t>
            </a:r>
            <a:r>
              <a:rPr lang="zh-CN" altLang="en-US" sz="1200" b="1" dirty="0" smtClean="0"/>
              <a:t>的“长久</a:t>
            </a:r>
            <a:r>
              <a:rPr lang="zh-CN" altLang="en-US" sz="1200" b="1" dirty="0"/>
              <a:t>必</a:t>
            </a:r>
            <a:r>
              <a:rPr lang="zh-CN" altLang="en-US" sz="1200" b="1" dirty="0" smtClean="0"/>
              <a:t>短，宽</a:t>
            </a:r>
            <a:r>
              <a:rPr lang="zh-CN" altLang="en-US" sz="1200" b="1" dirty="0"/>
              <a:t>久必</a:t>
            </a:r>
            <a:r>
              <a:rPr lang="zh-CN" altLang="en-US" sz="1200" b="1" dirty="0" smtClean="0"/>
              <a:t>窄”，指</a:t>
            </a:r>
            <a:r>
              <a:rPr lang="zh-CN" altLang="en-US" sz="1200" b="1" dirty="0"/>
              <a:t>的是服装流行的</a:t>
            </a:r>
            <a:r>
              <a:rPr lang="zh-CN" altLang="en-US" sz="1200" b="1" dirty="0" smtClean="0"/>
              <a:t>反复性</a:t>
            </a:r>
            <a:r>
              <a:rPr lang="zh-CN" altLang="en-US" sz="1200" b="1" dirty="0"/>
              <a:t>变化</a:t>
            </a:r>
            <a:r>
              <a:rPr lang="zh-CN" altLang="en-US" sz="1200" b="1" dirty="0" smtClean="0"/>
              <a:t>规律，是</a:t>
            </a:r>
            <a:r>
              <a:rPr lang="zh-CN" altLang="en-US" sz="1200" b="1" dirty="0"/>
              <a:t>一种流行的服装款式逐渐被淘汰</a:t>
            </a:r>
            <a:r>
              <a:rPr lang="zh-CN" altLang="en-US" sz="1200" b="1" dirty="0" smtClean="0"/>
              <a:t>后，经过</a:t>
            </a:r>
            <a:r>
              <a:rPr lang="zh-CN" altLang="en-US" sz="1200" b="1" dirty="0"/>
              <a:t>一段时间</a:t>
            </a:r>
            <a:r>
              <a:rPr lang="zh-CN" altLang="en-US" sz="1200" b="1" dirty="0" smtClean="0"/>
              <a:t>后又</a:t>
            </a:r>
            <a:r>
              <a:rPr lang="zh-CN" altLang="en-US" sz="1200" b="1" dirty="0"/>
              <a:t>出现大体相似的流行</a:t>
            </a:r>
            <a:r>
              <a:rPr lang="zh-CN" altLang="en-US" sz="1200" b="1" dirty="0" smtClean="0"/>
              <a:t>款式，这种</a:t>
            </a:r>
            <a:r>
              <a:rPr lang="zh-CN" altLang="en-US" sz="1200" b="1" dirty="0"/>
              <a:t>流行的</a:t>
            </a:r>
            <a:r>
              <a:rPr lang="zh-CN" altLang="en-US" sz="1200" b="1" dirty="0" smtClean="0"/>
              <a:t>方式是</a:t>
            </a:r>
            <a:r>
              <a:rPr lang="zh-CN" altLang="en-US" sz="1200" b="1" dirty="0"/>
              <a:t>在原有廓形及结构细节的特征下不断地</a:t>
            </a:r>
            <a:r>
              <a:rPr lang="zh-CN" altLang="en-US" sz="1200" b="1" dirty="0" smtClean="0"/>
              <a:t>深化</a:t>
            </a:r>
            <a:r>
              <a:rPr lang="zh-CN" altLang="en-US" sz="1200" b="1" dirty="0"/>
              <a:t>和</a:t>
            </a:r>
            <a:r>
              <a:rPr lang="zh-CN" altLang="en-US" sz="1200" b="1" dirty="0" smtClean="0"/>
              <a:t>加强，在</a:t>
            </a:r>
            <a:r>
              <a:rPr lang="zh-CN" altLang="en-US" sz="1200" b="1" dirty="0"/>
              <a:t>服装造型焦点上、色彩运用</a:t>
            </a:r>
            <a:r>
              <a:rPr lang="zh-CN" altLang="en-US" sz="1200" b="1" dirty="0" smtClean="0"/>
              <a:t>技巧上</a:t>
            </a:r>
            <a:r>
              <a:rPr lang="zh-CN" altLang="en-US" sz="1200" b="1" dirty="0"/>
              <a:t>、服装材料使用</a:t>
            </a:r>
            <a:r>
              <a:rPr lang="zh-CN" altLang="en-US" sz="1200" b="1" dirty="0" smtClean="0"/>
              <a:t>上，与</a:t>
            </a:r>
            <a:r>
              <a:rPr lang="zh-CN" altLang="en-US" sz="1200" b="1" dirty="0"/>
              <a:t>先前的流行相比都</a:t>
            </a:r>
            <a:r>
              <a:rPr lang="zh-CN" altLang="en-US" sz="1200" b="1" dirty="0" smtClean="0"/>
              <a:t>有明显</a:t>
            </a:r>
            <a:r>
              <a:rPr lang="zh-CN" altLang="en-US" sz="1200" b="1" dirty="0"/>
              <a:t>的质的</a:t>
            </a:r>
            <a:r>
              <a:rPr lang="zh-CN" altLang="en-US" sz="1200" b="1" dirty="0" smtClean="0"/>
              <a:t>飞跃。服装</a:t>
            </a:r>
            <a:r>
              <a:rPr lang="zh-CN" altLang="en-US" sz="1200" b="1" dirty="0"/>
              <a:t>流行的反复性变化</a:t>
            </a:r>
            <a:r>
              <a:rPr lang="zh-CN" altLang="en-US" sz="1200" b="1" dirty="0" smtClean="0"/>
              <a:t>带有</a:t>
            </a:r>
            <a:r>
              <a:rPr lang="zh-CN" altLang="en-US" sz="1200" b="1" dirty="0"/>
              <a:t>鲜明的时代</a:t>
            </a:r>
            <a:r>
              <a:rPr lang="zh-CN" altLang="en-US" sz="1200" b="1" dirty="0" smtClean="0"/>
              <a:t>特征，容易</a:t>
            </a:r>
            <a:r>
              <a:rPr lang="zh-CN" altLang="en-US" sz="1200" b="1" dirty="0"/>
              <a:t>被社会所接纳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en-US" altLang="zh-CN" sz="1200" b="1" dirty="0" smtClean="0"/>
              <a:t>3</a:t>
            </a:r>
            <a:r>
              <a:rPr lang="zh-CN" altLang="en-US" sz="1200" b="1" dirty="0" smtClean="0"/>
              <a:t>、服装</a:t>
            </a:r>
            <a:r>
              <a:rPr lang="zh-CN" altLang="en-US" sz="1200" b="1" dirty="0"/>
              <a:t>款式流行的衰败式变化</a:t>
            </a:r>
            <a:r>
              <a:rPr lang="zh-CN" altLang="en-US" sz="1200" b="1" dirty="0" smtClean="0"/>
              <a:t>规律服装</a:t>
            </a:r>
            <a:r>
              <a:rPr lang="zh-CN" altLang="en-US" sz="1200" b="1" dirty="0"/>
              <a:t>款式流行的衰败式变化</a:t>
            </a:r>
            <a:r>
              <a:rPr lang="zh-CN" altLang="en-US" sz="1200" b="1" dirty="0" smtClean="0"/>
              <a:t>规律，是指上</a:t>
            </a:r>
            <a:r>
              <a:rPr lang="zh-CN" altLang="en-US" sz="1200" b="1" dirty="0"/>
              <a:t>一个流行的盛行期和下一个流行蓄势待</a:t>
            </a:r>
            <a:r>
              <a:rPr lang="zh-CN" altLang="en-US" sz="1200" b="1" dirty="0" smtClean="0"/>
              <a:t>发的</a:t>
            </a:r>
            <a:r>
              <a:rPr lang="zh-CN" altLang="en-US" sz="1200" b="1" dirty="0"/>
              <a:t>结合点。服装产业为了增加某种产品的</a:t>
            </a:r>
            <a:r>
              <a:rPr lang="zh-CN" altLang="en-US" sz="1200" b="1" dirty="0" smtClean="0"/>
              <a:t>利润，在</a:t>
            </a:r>
            <a:r>
              <a:rPr lang="zh-CN" altLang="en-US" sz="1200" b="1" dirty="0"/>
              <a:t>流行一定阶段后会采取一些措施以</a:t>
            </a:r>
            <a:r>
              <a:rPr lang="zh-CN" altLang="en-US" sz="1200" b="1" dirty="0" smtClean="0"/>
              <a:t>延长</a:t>
            </a:r>
            <a:r>
              <a:rPr lang="zh-CN" altLang="en-US" sz="1200" b="1" dirty="0"/>
              <a:t>产品衰败的</a:t>
            </a:r>
            <a:r>
              <a:rPr lang="zh-CN" altLang="en-US" sz="1200" b="1" dirty="0" smtClean="0"/>
              <a:t>时问，同时</a:t>
            </a:r>
            <a:r>
              <a:rPr lang="zh-CN" altLang="en-US" sz="1200" b="1" dirty="0"/>
              <a:t>又</a:t>
            </a:r>
            <a:r>
              <a:rPr lang="zh-CN" altLang="en-US" sz="1200" b="1" dirty="0" smtClean="0"/>
              <a:t>在</a:t>
            </a:r>
            <a:r>
              <a:rPr lang="zh-CN" altLang="en-US" sz="1200" b="1" dirty="0"/>
              <a:t>忙碌着为</a:t>
            </a:r>
            <a:r>
              <a:rPr lang="zh-CN" altLang="en-US" sz="1200" b="1" dirty="0" smtClean="0"/>
              <a:t>满足人们</a:t>
            </a:r>
            <a:r>
              <a:rPr lang="zh-CN" altLang="en-US" sz="1200" b="1" dirty="0"/>
              <a:t>再次萌生的猎奇求新心理而创造新一</a:t>
            </a:r>
            <a:r>
              <a:rPr lang="zh-CN" altLang="en-US" sz="1200" b="1" dirty="0" smtClean="0"/>
              <a:t>轮流</a:t>
            </a:r>
            <a:r>
              <a:rPr lang="zh-CN" altLang="en-US" sz="1200" b="1" dirty="0"/>
              <a:t>行</a:t>
            </a:r>
            <a:r>
              <a:rPr lang="zh-CN" altLang="en-US" sz="1200" b="1" dirty="0" smtClean="0"/>
              <a:t>的视点。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5552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4.</a:t>
            </a:r>
            <a:r>
              <a:rPr lang="zh-CN" altLang="en-US" sz="1200" b="1" dirty="0"/>
              <a:t>服装款式流行的时空性变化</a:t>
            </a:r>
            <a:r>
              <a:rPr lang="zh-CN" altLang="en-US" sz="1200" b="1" dirty="0" smtClean="0"/>
              <a:t>规律服装</a:t>
            </a:r>
            <a:r>
              <a:rPr lang="zh-CN" altLang="en-US" sz="1200" b="1" dirty="0"/>
              <a:t>款式的流行联系着一定的时空</a:t>
            </a:r>
            <a:r>
              <a:rPr lang="zh-CN" altLang="en-US" sz="1200" b="1" dirty="0" smtClean="0"/>
              <a:t>观念</a:t>
            </a:r>
            <a:r>
              <a:rPr lang="zh-CN" altLang="en-US" sz="1200" b="1" dirty="0"/>
              <a:t>。时间与空间都有它们的</a:t>
            </a:r>
            <a:r>
              <a:rPr lang="zh-CN" altLang="en-US" sz="1200" b="1" dirty="0" smtClean="0"/>
              <a:t>相对性：在</a:t>
            </a:r>
            <a:r>
              <a:rPr lang="zh-CN" altLang="en-US" sz="1200" b="1" dirty="0"/>
              <a:t>同一</a:t>
            </a:r>
            <a:r>
              <a:rPr lang="zh-CN" altLang="en-US" sz="1200" b="1" dirty="0" smtClean="0"/>
              <a:t>空间</a:t>
            </a:r>
            <a:r>
              <a:rPr lang="zh-CN" altLang="en-US" sz="1200" b="1" dirty="0"/>
              <a:t>里要考察时间的</a:t>
            </a:r>
            <a:r>
              <a:rPr lang="zh-CN" altLang="en-US" sz="1200" b="1" dirty="0" smtClean="0"/>
              <a:t>长短；与此同时，在</a:t>
            </a:r>
            <a:r>
              <a:rPr lang="zh-CN" altLang="en-US" sz="1200" b="1" dirty="0"/>
              <a:t>同</a:t>
            </a:r>
            <a:r>
              <a:rPr lang="zh-CN" altLang="en-US" sz="1200" b="1" dirty="0" smtClean="0"/>
              <a:t>一时问</a:t>
            </a:r>
            <a:r>
              <a:rPr lang="zh-CN" altLang="en-US" sz="1200" b="1" dirty="0"/>
              <a:t>里也要辨别空间的异同。服装款式流行</a:t>
            </a:r>
            <a:r>
              <a:rPr lang="zh-CN" altLang="en-US" sz="1200" b="1" dirty="0" smtClean="0"/>
              <a:t>的时空</a:t>
            </a:r>
            <a:r>
              <a:rPr lang="zh-CN" altLang="en-US" sz="1200" b="1" dirty="0"/>
              <a:t>性变化规律主要</a:t>
            </a:r>
            <a:r>
              <a:rPr lang="zh-CN" altLang="en-US" sz="1200" b="1" dirty="0" smtClean="0"/>
              <a:t>包括</a:t>
            </a:r>
            <a:r>
              <a:rPr lang="zh-CN" altLang="en-US" sz="1200" b="1" dirty="0"/>
              <a:t>三</a:t>
            </a:r>
            <a:r>
              <a:rPr lang="zh-CN" altLang="en-US" sz="1200" b="1" dirty="0" smtClean="0"/>
              <a:t>种</a:t>
            </a:r>
            <a:r>
              <a:rPr lang="zh-CN" altLang="en-US" sz="1200" b="1" dirty="0"/>
              <a:t>形式。</a:t>
            </a:r>
          </a:p>
          <a:p>
            <a:r>
              <a:rPr lang="en-US" altLang="zh-CN" sz="1200" b="1" dirty="0"/>
              <a:t>(1)</a:t>
            </a:r>
            <a:r>
              <a:rPr lang="zh-CN" altLang="en-US" sz="1200" b="1" dirty="0"/>
              <a:t>自上而下</a:t>
            </a:r>
            <a:r>
              <a:rPr lang="zh-CN" altLang="en-US" sz="1200" b="1" dirty="0" smtClean="0"/>
              <a:t>的“滴流式”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“滴流式”指</a:t>
            </a:r>
            <a:r>
              <a:rPr lang="zh-CN" altLang="en-US" sz="1200" b="1" dirty="0"/>
              <a:t>新颖的服装款式先出现于</a:t>
            </a:r>
            <a:r>
              <a:rPr lang="zh-CN" altLang="en-US" sz="1200" b="1" dirty="0" smtClean="0"/>
              <a:t>上流社会阶层，一般</a:t>
            </a:r>
            <a:r>
              <a:rPr lang="zh-CN" altLang="en-US" sz="1200" b="1" dirty="0"/>
              <a:t>由上层的政治、经济以及</a:t>
            </a:r>
            <a:r>
              <a:rPr lang="zh-CN" altLang="en-US" sz="1200" b="1" dirty="0" smtClean="0"/>
              <a:t>演艺界</a:t>
            </a:r>
            <a:r>
              <a:rPr lang="zh-CN" altLang="en-US" sz="1200" b="1" dirty="0"/>
              <a:t>名人率先穿着</a:t>
            </a:r>
            <a:r>
              <a:rPr lang="zh-CN" altLang="en-US" sz="1200" b="1" dirty="0" smtClean="0"/>
              <a:t>使用，然后</a:t>
            </a:r>
            <a:r>
              <a:rPr lang="zh-CN" altLang="en-US" sz="1200" b="1" dirty="0"/>
              <a:t>通过各种</a:t>
            </a:r>
            <a:r>
              <a:rPr lang="zh-CN" altLang="en-US" sz="1200" b="1" dirty="0" smtClean="0"/>
              <a:t>媒介传播，在</a:t>
            </a:r>
            <a:r>
              <a:rPr lang="zh-CN" altLang="en-US" sz="1200" b="1" dirty="0"/>
              <a:t>普通民众中形成某种程度的流行态势。如高傲的英国女王</a:t>
            </a:r>
            <a:r>
              <a:rPr lang="zh-CN" altLang="en-US" sz="1200" b="1" dirty="0" smtClean="0"/>
              <a:t>伊丽莎一世</a:t>
            </a:r>
            <a:r>
              <a:rPr lang="zh-CN" altLang="en-US" sz="1200" b="1" dirty="0"/>
              <a:t>为遮掩脖子后边的</a:t>
            </a:r>
            <a:r>
              <a:rPr lang="zh-CN" altLang="en-US" sz="1200" b="1" dirty="0" smtClean="0"/>
              <a:t>伤疤，使扇形</a:t>
            </a:r>
            <a:r>
              <a:rPr lang="zh-CN" altLang="en-US" sz="1200" b="1" dirty="0"/>
              <a:t>的高耸于后领</a:t>
            </a:r>
            <a:r>
              <a:rPr lang="zh-CN" altLang="en-US" sz="1200" b="1" dirty="0" smtClean="0"/>
              <a:t>的“伊丽莎白领”盛行</a:t>
            </a:r>
            <a:r>
              <a:rPr lang="zh-CN" altLang="en-US" sz="1200" b="1" dirty="0"/>
              <a:t>一时</a:t>
            </a:r>
            <a:r>
              <a:rPr lang="zh-CN" altLang="en-US" sz="1200" b="1" dirty="0" smtClean="0"/>
              <a:t>。</a:t>
            </a:r>
            <a:endParaRPr lang="en-US" altLang="zh-CN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3" y="1940024"/>
            <a:ext cx="24496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4414" r="14231" b="9097"/>
          <a:stretch/>
        </p:blipFill>
        <p:spPr bwMode="auto">
          <a:xfrm>
            <a:off x="2614872" y="1970979"/>
            <a:ext cx="3711649" cy="2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20" y="2067694"/>
            <a:ext cx="2608659" cy="275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2544</Words>
  <Application>Microsoft Office PowerPoint</Application>
  <PresentationFormat>全屏显示(16:9)</PresentationFormat>
  <Paragraphs>67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eric</cp:lastModifiedBy>
  <cp:revision>19</cp:revision>
  <dcterms:created xsi:type="dcterms:W3CDTF">2014-04-17T07:44:24Z</dcterms:created>
  <dcterms:modified xsi:type="dcterms:W3CDTF">2014-04-28T03:21:29Z</dcterms:modified>
</cp:coreProperties>
</file>