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660"/>
  </p:normalViewPr>
  <p:slideViewPr>
    <p:cSldViewPr>
      <p:cViewPr>
        <p:scale>
          <a:sx n="112" d="100"/>
          <a:sy n="112" d="100"/>
        </p:scale>
        <p:origin x="-936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F77A2-219C-4076-A43D-674D3DA652F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3D678-43A9-4AF3-A421-A02E0DEB4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38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D678-43A9-4AF3-A421-A02E0DEB44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92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30647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第三</a:t>
            </a:r>
            <a:r>
              <a:rPr lang="zh-CN" altLang="en-US" sz="3600" dirty="0" smtClean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章  服装款式设计表现</a:t>
            </a:r>
            <a:endParaRPr lang="zh-CN" altLang="en-US" sz="3600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327982" y="848593"/>
            <a:ext cx="7735543" cy="1185367"/>
          </a:xfrm>
          <a:custGeom>
            <a:avLst/>
            <a:gdLst>
              <a:gd name="connsiteX0" fmla="*/ 73210 w 7735543"/>
              <a:gd name="connsiteY0" fmla="*/ 575733 h 1185367"/>
              <a:gd name="connsiteX1" fmla="*/ 174810 w 7735543"/>
              <a:gd name="connsiteY1" fmla="*/ 931333 h 1185367"/>
              <a:gd name="connsiteX2" fmla="*/ 1597210 w 7735543"/>
              <a:gd name="connsiteY2" fmla="*/ 889000 h 1185367"/>
              <a:gd name="connsiteX3" fmla="*/ 2782543 w 7735543"/>
              <a:gd name="connsiteY3" fmla="*/ 956733 h 1185367"/>
              <a:gd name="connsiteX4" fmla="*/ 2359210 w 7735543"/>
              <a:gd name="connsiteY4" fmla="*/ 1185333 h 1185367"/>
              <a:gd name="connsiteX5" fmla="*/ 1783477 w 7735543"/>
              <a:gd name="connsiteY5" fmla="*/ 973667 h 1185367"/>
              <a:gd name="connsiteX6" fmla="*/ 2367677 w 7735543"/>
              <a:gd name="connsiteY6" fmla="*/ 931333 h 1185367"/>
              <a:gd name="connsiteX7" fmla="*/ 2706343 w 7735543"/>
              <a:gd name="connsiteY7" fmla="*/ 702733 h 1185367"/>
              <a:gd name="connsiteX8" fmla="*/ 4018677 w 7735543"/>
              <a:gd name="connsiteY8" fmla="*/ 965200 h 1185367"/>
              <a:gd name="connsiteX9" fmla="*/ 5449543 w 7735543"/>
              <a:gd name="connsiteY9" fmla="*/ 702733 h 1185367"/>
              <a:gd name="connsiteX10" fmla="*/ 6533277 w 7735543"/>
              <a:gd name="connsiteY10" fmla="*/ 745067 h 1185367"/>
              <a:gd name="connsiteX11" fmla="*/ 5999877 w 7735543"/>
              <a:gd name="connsiteY11" fmla="*/ 1041400 h 1185367"/>
              <a:gd name="connsiteX12" fmla="*/ 5525743 w 7735543"/>
              <a:gd name="connsiteY12" fmla="*/ 914400 h 1185367"/>
              <a:gd name="connsiteX13" fmla="*/ 5415677 w 7735543"/>
              <a:gd name="connsiteY13" fmla="*/ 787400 h 1185367"/>
              <a:gd name="connsiteX14" fmla="*/ 5390277 w 7735543"/>
              <a:gd name="connsiteY14" fmla="*/ 660400 h 1185367"/>
              <a:gd name="connsiteX15" fmla="*/ 5458010 w 7735543"/>
              <a:gd name="connsiteY15" fmla="*/ 541867 h 1185367"/>
              <a:gd name="connsiteX16" fmla="*/ 6160743 w 7735543"/>
              <a:gd name="connsiteY16" fmla="*/ 457200 h 1185367"/>
              <a:gd name="connsiteX17" fmla="*/ 6931210 w 7735543"/>
              <a:gd name="connsiteY17" fmla="*/ 457200 h 1185367"/>
              <a:gd name="connsiteX18" fmla="*/ 7540810 w 7735543"/>
              <a:gd name="connsiteY18" fmla="*/ 448733 h 1185367"/>
              <a:gd name="connsiteX19" fmla="*/ 7735543 w 7735543"/>
              <a:gd name="connsiteY19" fmla="*/ 0 h 118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35543" h="1185367">
                <a:moveTo>
                  <a:pt x="73210" y="575733"/>
                </a:moveTo>
                <a:cubicBezTo>
                  <a:pt x="-2990" y="727427"/>
                  <a:pt x="-79190" y="879122"/>
                  <a:pt x="174810" y="931333"/>
                </a:cubicBezTo>
                <a:cubicBezTo>
                  <a:pt x="428810" y="983544"/>
                  <a:pt x="1162588" y="884767"/>
                  <a:pt x="1597210" y="889000"/>
                </a:cubicBezTo>
                <a:cubicBezTo>
                  <a:pt x="2031832" y="893233"/>
                  <a:pt x="2655543" y="907344"/>
                  <a:pt x="2782543" y="956733"/>
                </a:cubicBezTo>
                <a:cubicBezTo>
                  <a:pt x="2909543" y="1006122"/>
                  <a:pt x="2525721" y="1182511"/>
                  <a:pt x="2359210" y="1185333"/>
                </a:cubicBezTo>
                <a:cubicBezTo>
                  <a:pt x="2192699" y="1188155"/>
                  <a:pt x="1782066" y="1016000"/>
                  <a:pt x="1783477" y="973667"/>
                </a:cubicBezTo>
                <a:cubicBezTo>
                  <a:pt x="1784888" y="931334"/>
                  <a:pt x="2213866" y="976489"/>
                  <a:pt x="2367677" y="931333"/>
                </a:cubicBezTo>
                <a:cubicBezTo>
                  <a:pt x="2521488" y="886177"/>
                  <a:pt x="2431176" y="697089"/>
                  <a:pt x="2706343" y="702733"/>
                </a:cubicBezTo>
                <a:cubicBezTo>
                  <a:pt x="2981510" y="708377"/>
                  <a:pt x="3561477" y="965200"/>
                  <a:pt x="4018677" y="965200"/>
                </a:cubicBezTo>
                <a:cubicBezTo>
                  <a:pt x="4475877" y="965200"/>
                  <a:pt x="5030443" y="739422"/>
                  <a:pt x="5449543" y="702733"/>
                </a:cubicBezTo>
                <a:cubicBezTo>
                  <a:pt x="5868643" y="666044"/>
                  <a:pt x="6441555" y="688623"/>
                  <a:pt x="6533277" y="745067"/>
                </a:cubicBezTo>
                <a:cubicBezTo>
                  <a:pt x="6624999" y="801511"/>
                  <a:pt x="6167799" y="1013178"/>
                  <a:pt x="5999877" y="1041400"/>
                </a:cubicBezTo>
                <a:cubicBezTo>
                  <a:pt x="5831955" y="1069622"/>
                  <a:pt x="5623110" y="956733"/>
                  <a:pt x="5525743" y="914400"/>
                </a:cubicBezTo>
                <a:cubicBezTo>
                  <a:pt x="5428376" y="872067"/>
                  <a:pt x="5438255" y="829733"/>
                  <a:pt x="5415677" y="787400"/>
                </a:cubicBezTo>
                <a:cubicBezTo>
                  <a:pt x="5393099" y="745067"/>
                  <a:pt x="5383222" y="701322"/>
                  <a:pt x="5390277" y="660400"/>
                </a:cubicBezTo>
                <a:cubicBezTo>
                  <a:pt x="5397332" y="619478"/>
                  <a:pt x="5329599" y="575734"/>
                  <a:pt x="5458010" y="541867"/>
                </a:cubicBezTo>
                <a:cubicBezTo>
                  <a:pt x="5586421" y="508000"/>
                  <a:pt x="5915210" y="471311"/>
                  <a:pt x="6160743" y="457200"/>
                </a:cubicBezTo>
                <a:cubicBezTo>
                  <a:pt x="6406276" y="443089"/>
                  <a:pt x="6931210" y="457200"/>
                  <a:pt x="6931210" y="457200"/>
                </a:cubicBezTo>
                <a:cubicBezTo>
                  <a:pt x="7161221" y="455789"/>
                  <a:pt x="7406755" y="524933"/>
                  <a:pt x="7540810" y="448733"/>
                </a:cubicBezTo>
                <a:cubicBezTo>
                  <a:pt x="7674865" y="372533"/>
                  <a:pt x="7705204" y="186266"/>
                  <a:pt x="773554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1560" y="257175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zh-CN" altLang="en-US" sz="1400" b="1" dirty="0"/>
              <a:t>了解服装效果图与服装款式图的</a:t>
            </a:r>
            <a:r>
              <a:rPr lang="zh-CN" altLang="en-US" sz="1400" b="1" dirty="0" smtClean="0"/>
              <a:t>异同，理解</a:t>
            </a:r>
            <a:r>
              <a:rPr lang="zh-CN" altLang="en-US" sz="1400" b="1" dirty="0"/>
              <a:t>服装</a:t>
            </a:r>
            <a:r>
              <a:rPr lang="zh-CN" altLang="en-US" sz="1400" b="1" dirty="0" smtClean="0"/>
              <a:t>款式设计</a:t>
            </a:r>
            <a:r>
              <a:rPr lang="zh-CN" altLang="en-US" sz="1400" b="1" dirty="0"/>
              <a:t>的特点及服装款式图的表现</a:t>
            </a:r>
            <a:r>
              <a:rPr lang="zh-CN" altLang="en-US" sz="1400" b="1" dirty="0" smtClean="0"/>
              <a:t>技法，在</a:t>
            </a:r>
            <a:r>
              <a:rPr lang="zh-CN" altLang="en-US" sz="1400" b="1" dirty="0"/>
              <a:t>信息科技</a:t>
            </a:r>
            <a:r>
              <a:rPr lang="zh-CN" altLang="en-US" sz="1400" b="1" dirty="0" smtClean="0"/>
              <a:t>时代</a:t>
            </a:r>
            <a:r>
              <a:rPr lang="zh-CN" altLang="en-US" sz="1400" b="1" dirty="0"/>
              <a:t>的</a:t>
            </a:r>
            <a:r>
              <a:rPr lang="zh-CN" altLang="en-US" sz="1400" b="1" dirty="0" smtClean="0"/>
              <a:t>今天，计算机辅助</a:t>
            </a:r>
            <a:r>
              <a:rPr lang="zh-CN" altLang="en-US" sz="1400" b="1" dirty="0"/>
              <a:t>绘图已经成为每一位设计人员必须掌握的技艺。我们通过本章</a:t>
            </a:r>
            <a:r>
              <a:rPr lang="zh-CN" altLang="en-US" sz="1400" b="1" dirty="0" smtClean="0"/>
              <a:t>学习，能够</a:t>
            </a:r>
            <a:r>
              <a:rPr lang="zh-CN" altLang="en-US" sz="1400" b="1" dirty="0"/>
              <a:t>运用绘图工具</a:t>
            </a:r>
            <a:r>
              <a:rPr lang="zh-CN" altLang="en-US" sz="1400" b="1" dirty="0" smtClean="0"/>
              <a:t>正确</a:t>
            </a:r>
            <a:r>
              <a:rPr lang="zh-CN" altLang="en-US" sz="1400" b="1" dirty="0"/>
              <a:t>地表现服装款式图。</a:t>
            </a:r>
          </a:p>
          <a:p>
            <a:pPr indent="360000"/>
            <a:r>
              <a:rPr lang="zh-CN" altLang="en-US" sz="1400" b="1" dirty="0"/>
              <a:t>服装款式设计的表现不仅是我们通常理解的画设计效果</a:t>
            </a:r>
            <a:r>
              <a:rPr lang="zh-CN" altLang="en-US" sz="1400" b="1" dirty="0" smtClean="0"/>
              <a:t>图，而且</a:t>
            </a:r>
            <a:r>
              <a:rPr lang="zh-CN" altLang="en-US" sz="1400" b="1" dirty="0" smtClean="0"/>
              <a:t>要求设计者</a:t>
            </a:r>
            <a:r>
              <a:rPr lang="zh-CN" altLang="en-US" sz="1400" b="1" dirty="0"/>
              <a:t>具有从平面到</a:t>
            </a:r>
            <a:r>
              <a:rPr lang="zh-CN" altLang="en-US" sz="1400" b="1" dirty="0" smtClean="0"/>
              <a:t>立体，从</a:t>
            </a:r>
            <a:r>
              <a:rPr lang="zh-CN" altLang="en-US" sz="1400" b="1" dirty="0"/>
              <a:t>整体</a:t>
            </a:r>
            <a:r>
              <a:rPr lang="zh-CN" altLang="en-US" sz="1400" b="1" dirty="0" smtClean="0"/>
              <a:t>到局部的</a:t>
            </a:r>
            <a:r>
              <a:rPr lang="zh-CN" altLang="en-US" sz="1400" b="1" dirty="0"/>
              <a:t>形象思维</a:t>
            </a:r>
            <a:r>
              <a:rPr lang="zh-CN" altLang="en-US" sz="1400" b="1" dirty="0" smtClean="0"/>
              <a:t>能力，设计</a:t>
            </a:r>
            <a:r>
              <a:rPr lang="zh-CN" altLang="en-US" sz="1400" b="1" dirty="0" smtClean="0"/>
              <a:t>款式</a:t>
            </a:r>
            <a:r>
              <a:rPr lang="zh-CN" altLang="en-US" sz="1400" b="1" dirty="0"/>
              <a:t>的表现是否</a:t>
            </a:r>
            <a:r>
              <a:rPr lang="zh-CN" altLang="en-US" sz="1400" b="1" dirty="0" smtClean="0"/>
              <a:t>具体，设计</a:t>
            </a:r>
            <a:r>
              <a:rPr lang="zh-CN" altLang="en-US" sz="1400" b="1" dirty="0"/>
              <a:t>的计划是否</a:t>
            </a:r>
            <a:r>
              <a:rPr lang="zh-CN" altLang="en-US" sz="1400" b="1" dirty="0" smtClean="0"/>
              <a:t>详细，都是</a:t>
            </a:r>
            <a:r>
              <a:rPr lang="zh-CN" altLang="en-US" sz="1400" b="1" dirty="0"/>
              <a:t>设计者设计效果的具体</a:t>
            </a:r>
            <a:r>
              <a:rPr lang="zh-CN" altLang="en-US" sz="1400" b="1" dirty="0" smtClean="0"/>
              <a:t>保证，所以</a:t>
            </a:r>
            <a:r>
              <a:rPr lang="en-US" altLang="zh-CN" sz="1400" b="1" dirty="0"/>
              <a:t>.</a:t>
            </a:r>
            <a:r>
              <a:rPr lang="zh-CN" altLang="en-US" sz="1400" b="1" dirty="0"/>
              <a:t>设计表现的详尽规范是保证款式设计效果的基本条件。</a:t>
            </a:r>
          </a:p>
        </p:txBody>
      </p:sp>
    </p:spTree>
    <p:extLst>
      <p:ext uri="{BB962C8B-B14F-4D97-AF65-F5344CB8AC3E}">
        <p14:creationId xmlns:p14="http://schemas.microsoft.com/office/powerpoint/2010/main" val="190903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635646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/>
              <a:t>（</a:t>
            </a:r>
            <a:r>
              <a:rPr lang="en-US" altLang="zh-CN" sz="1200" b="1" dirty="0" smtClean="0"/>
              <a:t>2</a:t>
            </a:r>
            <a:r>
              <a:rPr lang="zh-CN" altLang="en-US" sz="1200" b="1" dirty="0"/>
              <a:t>）</a:t>
            </a:r>
            <a:r>
              <a:rPr lang="zh-CN" altLang="en-US" sz="1200" b="1" dirty="0" smtClean="0"/>
              <a:t>款式</a:t>
            </a:r>
            <a:r>
              <a:rPr lang="zh-CN" altLang="en-US" sz="1200" b="1" dirty="0"/>
              <a:t>图的馍板绘制与运用</a:t>
            </a:r>
          </a:p>
          <a:p>
            <a:r>
              <a:rPr lang="zh-CN" altLang="en-US" sz="1200" b="1" dirty="0"/>
              <a:t>运用几何格式</a:t>
            </a:r>
            <a:r>
              <a:rPr lang="zh-CN" altLang="en-US" sz="1200" b="1" dirty="0" smtClean="0"/>
              <a:t>模板，将</a:t>
            </a:r>
            <a:r>
              <a:rPr lang="zh-CN" altLang="en-US" sz="1200" b="1" dirty="0" smtClean="0"/>
              <a:t>着装</a:t>
            </a:r>
            <a:r>
              <a:rPr lang="zh-CN" altLang="en-US" sz="1200" b="1" dirty="0"/>
              <a:t>人体或人体着装</a:t>
            </a:r>
            <a:r>
              <a:rPr lang="zh-CN" altLang="en-US" sz="1200" b="1" dirty="0" smtClean="0"/>
              <a:t>照片，通过</a:t>
            </a:r>
            <a:r>
              <a:rPr lang="zh-CN" altLang="en-US" sz="1200" b="1" dirty="0" smtClean="0"/>
              <a:t>认真</a:t>
            </a:r>
            <a:r>
              <a:rPr lang="zh-CN" altLang="en-US" sz="1200" b="1" dirty="0"/>
              <a:t>仔细审视</a:t>
            </a:r>
            <a:r>
              <a:rPr lang="zh-CN" altLang="en-US" sz="1200" b="1" dirty="0" smtClean="0"/>
              <a:t>后，在</a:t>
            </a:r>
            <a:r>
              <a:rPr lang="zh-CN" altLang="en-US" sz="1200" b="1" dirty="0"/>
              <a:t>几何格式内画出服装款式</a:t>
            </a:r>
            <a:r>
              <a:rPr lang="zh-CN" altLang="en-US" sz="1200" b="1" dirty="0" smtClean="0"/>
              <a:t>图，注意</a:t>
            </a:r>
            <a:r>
              <a:rPr lang="zh-CN" altLang="en-US" sz="1200" b="1" dirty="0" smtClean="0"/>
              <a:t>一切都</a:t>
            </a:r>
            <a:r>
              <a:rPr lang="zh-CN" altLang="en-US" sz="1200" b="1" dirty="0"/>
              <a:t>按人体头长比例的运用进行。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t="4695"/>
          <a:stretch/>
        </p:blipFill>
        <p:spPr bwMode="auto">
          <a:xfrm>
            <a:off x="4932040" y="140923"/>
            <a:ext cx="4049560" cy="498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354660"/>
            <a:ext cx="24482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/>
              <a:t>①上装的绘制</a:t>
            </a:r>
          </a:p>
          <a:p>
            <a:r>
              <a:rPr lang="zh-CN" altLang="en-US" sz="1200" b="1" dirty="0"/>
              <a:t>上装包括衬衫、夹克、西服、</a:t>
            </a:r>
            <a:r>
              <a:rPr lang="en-US" altLang="zh-CN" sz="1200" b="1" dirty="0"/>
              <a:t>T</a:t>
            </a:r>
            <a:r>
              <a:rPr lang="zh-CN" altLang="en-US" sz="1200" b="1" dirty="0"/>
              <a:t>恤、牛仔衣</a:t>
            </a:r>
            <a:r>
              <a:rPr lang="zh-CN" altLang="en-US" sz="1200" b="1" dirty="0" smtClean="0"/>
              <a:t>等，上装</a:t>
            </a:r>
            <a:r>
              <a:rPr lang="zh-CN" altLang="en-US" sz="1200" b="1" dirty="0"/>
              <a:t>的</a:t>
            </a:r>
            <a:r>
              <a:rPr lang="zh-CN" altLang="en-US" sz="1200" b="1" dirty="0" smtClean="0"/>
              <a:t>款式</a:t>
            </a:r>
            <a:r>
              <a:rPr lang="zh-CN" altLang="en-US" sz="1200" b="1" dirty="0"/>
              <a:t>造型的变化是衣身、领、袖等多种元素的不同组合而</a:t>
            </a:r>
            <a:r>
              <a:rPr lang="zh-CN" altLang="en-US" sz="1200" b="1" dirty="0" smtClean="0"/>
              <a:t>形成了</a:t>
            </a:r>
            <a:r>
              <a:rPr lang="zh-CN" altLang="en-US" sz="1200" b="1" dirty="0"/>
              <a:t>风格各异的上装款式。绘制时要注意衣身的宽窄</a:t>
            </a:r>
            <a:r>
              <a:rPr lang="zh-CN" altLang="en-US" sz="1200" b="1" dirty="0" smtClean="0"/>
              <a:t>、</a:t>
            </a:r>
            <a:r>
              <a:rPr lang="zh-CN" altLang="en-US" sz="1200" b="1" dirty="0" smtClean="0"/>
              <a:t>长短，衣领</a:t>
            </a:r>
            <a:r>
              <a:rPr lang="zh-CN" altLang="en-US" sz="1200" b="1" dirty="0"/>
              <a:t>、袖子的</a:t>
            </a:r>
            <a:r>
              <a:rPr lang="zh-CN" altLang="en-US" sz="1200" b="1" dirty="0" smtClean="0"/>
              <a:t>款型，结构</a:t>
            </a:r>
            <a:r>
              <a:rPr lang="zh-CN" altLang="en-US" sz="1200" b="1" dirty="0"/>
              <a:t>线的处理以及</a:t>
            </a:r>
            <a:r>
              <a:rPr lang="zh-CN" altLang="en-US" sz="1200" b="1" dirty="0" smtClean="0"/>
              <a:t>细节装饰等。</a:t>
            </a:r>
            <a:endParaRPr lang="en-US" altLang="zh-CN" sz="1200" b="1" dirty="0" smtClean="0"/>
          </a:p>
          <a:p>
            <a:r>
              <a:rPr lang="zh-CN" altLang="en-US" sz="1200" b="1" dirty="0"/>
              <a:t>绘制</a:t>
            </a:r>
            <a:r>
              <a:rPr lang="zh-CN" altLang="en-US" sz="1200" b="1" dirty="0" smtClean="0"/>
              <a:t>步骤：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确定</a:t>
            </a:r>
            <a:r>
              <a:rPr lang="zh-CN" altLang="en-US" sz="1200" b="1" dirty="0"/>
              <a:t>服装基本</a:t>
            </a:r>
            <a:r>
              <a:rPr lang="zh-CN" altLang="en-US" sz="1200" b="1" dirty="0" smtClean="0"/>
              <a:t>长度，画</a:t>
            </a:r>
            <a:r>
              <a:rPr lang="zh-CN" altLang="en-US" sz="1200" b="1" dirty="0" smtClean="0"/>
              <a:t>出与效果</a:t>
            </a:r>
            <a:r>
              <a:rPr lang="zh-CN" altLang="en-US" sz="1200" b="1" dirty="0"/>
              <a:t>图相似的外形</a:t>
            </a:r>
            <a:r>
              <a:rPr lang="en-US" altLang="zh-CN" sz="1200" b="1" dirty="0"/>
              <a:t>(</a:t>
            </a:r>
            <a:r>
              <a:rPr lang="zh-CN" altLang="en-US" sz="1200" b="1" dirty="0"/>
              <a:t>根据</a:t>
            </a:r>
            <a:r>
              <a:rPr lang="zh-CN" altLang="en-US" sz="1200" b="1" dirty="0" smtClean="0"/>
              <a:t>款式</a:t>
            </a:r>
            <a:r>
              <a:rPr lang="zh-CN" altLang="en-US" sz="1200" b="1" dirty="0"/>
              <a:t>与人体头长比例</a:t>
            </a:r>
            <a:r>
              <a:rPr lang="en-US" altLang="zh-CN" sz="1200" b="1" dirty="0" smtClean="0"/>
              <a:t>);</a:t>
            </a:r>
            <a:r>
              <a:rPr lang="zh-CN" altLang="en-US" sz="1200" b="1" dirty="0" smtClean="0"/>
              <a:t>确定</a:t>
            </a:r>
            <a:r>
              <a:rPr lang="zh-CN" altLang="en-US" sz="1200" b="1" dirty="0"/>
              <a:t>服装的基本</a:t>
            </a:r>
            <a:r>
              <a:rPr lang="zh-CN" altLang="en-US" sz="1200" b="1" dirty="0" smtClean="0"/>
              <a:t>宽度，肩</a:t>
            </a:r>
            <a:r>
              <a:rPr lang="zh-CN" altLang="en-US" sz="1200" b="1" dirty="0"/>
              <a:t>宽略为两个头</a:t>
            </a:r>
            <a:r>
              <a:rPr lang="zh-CN" altLang="en-US" sz="1200" b="1" dirty="0" smtClean="0"/>
              <a:t>长，胸</a:t>
            </a:r>
            <a:r>
              <a:rPr lang="zh-CN" altLang="en-US" sz="1200" b="1" dirty="0"/>
              <a:t>、肩臀</a:t>
            </a:r>
            <a:r>
              <a:rPr lang="zh-CN" altLang="en-US" sz="1200" b="1" dirty="0" smtClean="0"/>
              <a:t>略同</a:t>
            </a:r>
            <a:r>
              <a:rPr lang="zh-CN" altLang="en-US" sz="1200" b="1" dirty="0" smtClean="0"/>
              <a:t>宽，腰围</a:t>
            </a:r>
            <a:r>
              <a:rPr lang="zh-CN" altLang="en-US" sz="1200" b="1" dirty="0"/>
              <a:t>一</a:t>
            </a:r>
            <a:r>
              <a:rPr lang="zh-CN" altLang="en-US" sz="1200" b="1" dirty="0" smtClean="0"/>
              <a:t>个头</a:t>
            </a:r>
            <a:r>
              <a:rPr lang="zh-CN" altLang="en-US" sz="1200" b="1" dirty="0" smtClean="0"/>
              <a:t>长，领</a:t>
            </a:r>
            <a:r>
              <a:rPr lang="zh-CN" altLang="en-US" sz="1200" b="1" dirty="0"/>
              <a:t>宽为肩宽</a:t>
            </a:r>
            <a:r>
              <a:rPr lang="zh-CN" altLang="en-US" sz="1200" b="1" dirty="0" smtClean="0"/>
              <a:t>的</a:t>
            </a:r>
            <a:r>
              <a:rPr lang="zh-CN" altLang="en-US" sz="1200" b="1" dirty="0" smtClean="0"/>
              <a:t>二分之一，领</a:t>
            </a:r>
            <a:r>
              <a:rPr lang="zh-CN" altLang="en-US" sz="1200" b="1" dirty="0"/>
              <a:t>深按</a:t>
            </a:r>
            <a:r>
              <a:rPr lang="zh-CN" altLang="en-US" sz="1200" b="1" dirty="0" smtClean="0"/>
              <a:t>款式图</a:t>
            </a:r>
            <a:r>
              <a:rPr lang="zh-CN" altLang="en-US" sz="1200" b="1" dirty="0"/>
              <a:t>表现</a:t>
            </a:r>
            <a:r>
              <a:rPr lang="en-US" altLang="zh-CN" sz="1200" b="1" dirty="0"/>
              <a:t>;</a:t>
            </a:r>
          </a:p>
          <a:p>
            <a:r>
              <a:rPr lang="zh-CN" altLang="en-US" sz="1200" b="1" dirty="0"/>
              <a:t>用粗实线画出服装款式基本</a:t>
            </a:r>
            <a:r>
              <a:rPr lang="zh-CN" altLang="en-US" sz="1200" b="1" dirty="0" smtClean="0"/>
              <a:t>轮廓，连接</a:t>
            </a:r>
            <a:r>
              <a:rPr lang="zh-CN" altLang="en-US" sz="1200" b="1" dirty="0"/>
              <a:t>肩斜</a:t>
            </a:r>
            <a:r>
              <a:rPr lang="en-US" altLang="zh-CN" sz="1200" b="1" dirty="0"/>
              <a:t>;</a:t>
            </a:r>
          </a:p>
          <a:p>
            <a:r>
              <a:rPr lang="zh-CN" altLang="en-US" sz="1200" b="1" dirty="0"/>
              <a:t>用细</a:t>
            </a:r>
            <a:r>
              <a:rPr lang="zh-CN" altLang="en-US" sz="1200" b="1" dirty="0" smtClean="0"/>
              <a:t>实线</a:t>
            </a:r>
            <a:r>
              <a:rPr lang="zh-CN" altLang="en-US" sz="1200" b="1" dirty="0"/>
              <a:t>画</a:t>
            </a:r>
            <a:r>
              <a:rPr lang="zh-CN" altLang="en-US" sz="1200" b="1" dirty="0" smtClean="0"/>
              <a:t>出</a:t>
            </a:r>
            <a:r>
              <a:rPr lang="zh-CN" altLang="en-US" sz="1200" b="1" dirty="0"/>
              <a:t>服装款式的内分割线及更多款式</a:t>
            </a:r>
            <a:r>
              <a:rPr lang="zh-CN" altLang="en-US" sz="1200" b="1" dirty="0" smtClean="0"/>
              <a:t>细节，如</a:t>
            </a:r>
            <a:r>
              <a:rPr lang="zh-CN" altLang="en-US" sz="1200" b="1" dirty="0"/>
              <a:t>过肩、袋型、滚边以及纽扣等</a:t>
            </a:r>
            <a:r>
              <a:rPr lang="en-US" altLang="zh-CN" sz="1200" b="1" dirty="0"/>
              <a:t>;</a:t>
            </a:r>
          </a:p>
          <a:p>
            <a:r>
              <a:rPr lang="zh-CN" altLang="en-US" sz="1200" b="1" dirty="0"/>
              <a:t>用虚线画出服装</a:t>
            </a:r>
            <a:r>
              <a:rPr lang="zh-CN" altLang="en-US" sz="1200" b="1" dirty="0" smtClean="0"/>
              <a:t>款式的</a:t>
            </a:r>
            <a:r>
              <a:rPr lang="zh-CN" altLang="en-US" sz="1200" b="1" dirty="0"/>
              <a:t>缝迹线。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59" y="447094"/>
            <a:ext cx="3387010" cy="384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47094"/>
            <a:ext cx="2954988" cy="387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555526"/>
            <a:ext cx="2502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②下装的绘制</a:t>
            </a:r>
          </a:p>
          <a:p>
            <a:r>
              <a:rPr lang="zh-CN" altLang="en-US" sz="1000" dirty="0"/>
              <a:t>下装主要分为裙装和裤装</a:t>
            </a:r>
            <a:r>
              <a:rPr lang="zh-CN" altLang="en-US" sz="1000" dirty="0" smtClean="0"/>
              <a:t>。</a:t>
            </a:r>
            <a:endParaRPr lang="en-US" altLang="zh-CN" sz="1000" dirty="0"/>
          </a:p>
          <a:p>
            <a:r>
              <a:rPr lang="zh-CN" altLang="en-US" sz="1000" dirty="0"/>
              <a:t>裙装的绘制</a:t>
            </a:r>
            <a:r>
              <a:rPr lang="en-US" altLang="zh-CN" sz="1000" dirty="0"/>
              <a:t>:</a:t>
            </a:r>
            <a:r>
              <a:rPr lang="zh-CN" altLang="en-US" sz="1000" dirty="0"/>
              <a:t>裙子的种类</a:t>
            </a:r>
            <a:r>
              <a:rPr lang="zh-CN" altLang="en-US" sz="1000" dirty="0" smtClean="0"/>
              <a:t>很多，其</a:t>
            </a:r>
            <a:r>
              <a:rPr lang="zh-CN" altLang="en-US" sz="1000" dirty="0"/>
              <a:t>变化主要在裙腰、</a:t>
            </a:r>
            <a:r>
              <a:rPr lang="zh-CN" altLang="en-US" sz="1000" dirty="0" smtClean="0"/>
              <a:t>裙片</a:t>
            </a:r>
            <a:r>
              <a:rPr lang="zh-CN" altLang="en-US" sz="1000" dirty="0"/>
              <a:t>的</a:t>
            </a:r>
            <a:r>
              <a:rPr lang="zh-CN" altLang="en-US" sz="1000" dirty="0" smtClean="0"/>
              <a:t>设计，省道</a:t>
            </a:r>
            <a:r>
              <a:rPr lang="zh-CN" altLang="en-US" sz="1000" dirty="0"/>
              <a:t>、剪接线以及装饰设计等。</a:t>
            </a:r>
          </a:p>
          <a:p>
            <a:r>
              <a:rPr lang="zh-CN" altLang="en-US" sz="1000" dirty="0"/>
              <a:t>绘制步骤</a:t>
            </a:r>
            <a:r>
              <a:rPr lang="en-US" altLang="zh-CN" sz="1000" dirty="0" smtClean="0"/>
              <a:t>:</a:t>
            </a:r>
          </a:p>
          <a:p>
            <a:r>
              <a:rPr lang="zh-CN" altLang="en-US" sz="1000" dirty="0"/>
              <a:t>先画出裙子基本模板</a:t>
            </a:r>
            <a:r>
              <a:rPr lang="en-US" altLang="zh-CN" sz="1000" dirty="0" smtClean="0"/>
              <a:t>;</a:t>
            </a:r>
          </a:p>
          <a:p>
            <a:r>
              <a:rPr lang="zh-CN" altLang="en-US" sz="1000" dirty="0" smtClean="0"/>
              <a:t>根据</a:t>
            </a:r>
            <a:r>
              <a:rPr lang="zh-CN" altLang="en-US" sz="1000" dirty="0"/>
              <a:t>效果图用粗实线画出裙的外轮廓</a:t>
            </a:r>
            <a:r>
              <a:rPr lang="zh-CN" altLang="en-US" sz="1000" dirty="0" smtClean="0"/>
              <a:t>线，确定</a:t>
            </a:r>
            <a:r>
              <a:rPr lang="zh-CN" altLang="en-US" sz="1000" dirty="0"/>
              <a:t>裙</a:t>
            </a:r>
            <a:r>
              <a:rPr lang="zh-CN" altLang="en-US" sz="1000" dirty="0" smtClean="0"/>
              <a:t>的长度</a:t>
            </a:r>
            <a:r>
              <a:rPr lang="zh-CN" altLang="en-US" sz="1000" dirty="0"/>
              <a:t>和摆的围度</a:t>
            </a:r>
            <a:r>
              <a:rPr lang="en-US" altLang="zh-CN" sz="1000" dirty="0"/>
              <a:t>;</a:t>
            </a:r>
          </a:p>
          <a:p>
            <a:r>
              <a:rPr lang="zh-CN" altLang="en-US" sz="1000" dirty="0"/>
              <a:t>用细实线画出内部分割线及款式的细节线</a:t>
            </a:r>
            <a:r>
              <a:rPr lang="en-US" altLang="zh-CN" sz="1000" dirty="0"/>
              <a:t>;</a:t>
            </a:r>
          </a:p>
          <a:p>
            <a:r>
              <a:rPr lang="zh-CN" altLang="en-US" sz="1000" dirty="0"/>
              <a:t>用虚线画出</a:t>
            </a:r>
            <a:r>
              <a:rPr lang="zh-CN" altLang="en-US" sz="1000" dirty="0" smtClean="0"/>
              <a:t>裙子的</a:t>
            </a:r>
            <a:r>
              <a:rPr lang="zh-CN" altLang="en-US" sz="1000" dirty="0"/>
              <a:t>缝</a:t>
            </a:r>
            <a:r>
              <a:rPr lang="zh-CN" altLang="en-US" sz="1000" dirty="0" smtClean="0"/>
              <a:t>迹线，画</a:t>
            </a:r>
            <a:r>
              <a:rPr lang="zh-CN" altLang="en-US" sz="1000" dirty="0"/>
              <a:t>裙子</a:t>
            </a:r>
            <a:r>
              <a:rPr lang="zh-CN" altLang="en-US" sz="1000" dirty="0" smtClean="0"/>
              <a:t>时，注意</a:t>
            </a:r>
            <a:r>
              <a:rPr lang="zh-CN" altLang="en-US" sz="1000" dirty="0"/>
              <a:t>腰、臀省道线的转移及</a:t>
            </a:r>
            <a:r>
              <a:rPr lang="zh-CN" altLang="en-US" sz="1000" dirty="0" smtClean="0"/>
              <a:t>变化，因</a:t>
            </a:r>
            <a:r>
              <a:rPr lang="zh-CN" altLang="en-US" sz="1000" dirty="0" smtClean="0"/>
              <a:t>省道及</a:t>
            </a:r>
            <a:r>
              <a:rPr lang="zh-CN" altLang="en-US" sz="1000" dirty="0"/>
              <a:t>剪辑线或裙的灵活多变与巧妙结合往往构成了裙装</a:t>
            </a:r>
            <a:r>
              <a:rPr lang="zh-CN" altLang="en-US" sz="1000" dirty="0" smtClean="0"/>
              <a:t>变化</a:t>
            </a:r>
            <a:r>
              <a:rPr lang="zh-CN" altLang="en-US" sz="1000" dirty="0"/>
              <a:t>多样的风格特点。</a:t>
            </a:r>
          </a:p>
          <a:p>
            <a:r>
              <a:rPr lang="zh-CN" altLang="en-US" sz="1000" dirty="0"/>
              <a:t>裤装的绘制</a:t>
            </a:r>
            <a:r>
              <a:rPr lang="en-US" altLang="zh-CN" sz="1000" dirty="0" smtClean="0"/>
              <a:t>:</a:t>
            </a:r>
          </a:p>
          <a:p>
            <a:r>
              <a:rPr lang="zh-CN" altLang="en-US" sz="1000" dirty="0" smtClean="0"/>
              <a:t>裤子</a:t>
            </a:r>
            <a:r>
              <a:rPr lang="zh-CN" altLang="en-US" sz="1000" dirty="0"/>
              <a:t>的</a:t>
            </a:r>
            <a:r>
              <a:rPr lang="zh-CN" altLang="en-US" sz="1000" dirty="0" smtClean="0"/>
              <a:t>种类繁多，款式</a:t>
            </a:r>
            <a:r>
              <a:rPr lang="zh-CN" altLang="en-US" sz="1000" dirty="0"/>
              <a:t>变化</a:t>
            </a:r>
            <a:r>
              <a:rPr lang="zh-CN" altLang="en-US" sz="1000" dirty="0" smtClean="0"/>
              <a:t>丰富，绘制</a:t>
            </a:r>
            <a:r>
              <a:rPr lang="zh-CN" altLang="en-US" sz="1000" dirty="0" smtClean="0"/>
              <a:t>的</a:t>
            </a:r>
            <a:r>
              <a:rPr lang="zh-CN" altLang="en-US" sz="1000" dirty="0"/>
              <a:t>重点是裤子的外轮廓造型、裤腰、门襟、脚口的变化</a:t>
            </a:r>
            <a:r>
              <a:rPr lang="zh-CN" altLang="en-US" sz="1000" dirty="0" smtClean="0"/>
              <a:t>及裤</a:t>
            </a:r>
            <a:r>
              <a:rPr lang="zh-CN" altLang="en-US" sz="1000" dirty="0"/>
              <a:t>口袋的款式及装饰。</a:t>
            </a:r>
          </a:p>
          <a:p>
            <a:r>
              <a:rPr lang="zh-CN" altLang="en-US" sz="1000" dirty="0"/>
              <a:t>绘制步骤</a:t>
            </a:r>
            <a:r>
              <a:rPr lang="en-US" altLang="zh-CN" sz="1000" dirty="0" smtClean="0"/>
              <a:t>:</a:t>
            </a:r>
            <a:endParaRPr lang="en-US" altLang="zh-CN" sz="1000" dirty="0"/>
          </a:p>
          <a:p>
            <a:r>
              <a:rPr lang="zh-CN" altLang="en-US" sz="1000" dirty="0" smtClean="0"/>
              <a:t>先</a:t>
            </a:r>
            <a:r>
              <a:rPr lang="zh-CN" altLang="en-US" sz="1000" dirty="0"/>
              <a:t>制定裤子的长度</a:t>
            </a:r>
            <a:r>
              <a:rPr lang="zh-CN" altLang="en-US" sz="1000" dirty="0" smtClean="0"/>
              <a:t>模板，注意</a:t>
            </a:r>
            <a:r>
              <a:rPr lang="zh-CN" altLang="en-US" sz="1000" dirty="0"/>
              <a:t>两侧对称</a:t>
            </a:r>
            <a:r>
              <a:rPr lang="en-US" altLang="zh-CN" sz="1000" dirty="0" smtClean="0"/>
              <a:t>;</a:t>
            </a:r>
          </a:p>
          <a:p>
            <a:r>
              <a:rPr lang="zh-CN" altLang="en-US" sz="1000" dirty="0" smtClean="0"/>
              <a:t>根据</a:t>
            </a:r>
            <a:r>
              <a:rPr lang="zh-CN" altLang="en-US" sz="1000" dirty="0"/>
              <a:t>款式效果</a:t>
            </a:r>
            <a:r>
              <a:rPr lang="zh-CN" altLang="en-US" sz="1000" dirty="0" smtClean="0"/>
              <a:t>图，用</a:t>
            </a:r>
            <a:r>
              <a:rPr lang="zh-CN" altLang="en-US" sz="1000" dirty="0"/>
              <a:t>粗实线</a:t>
            </a:r>
            <a:r>
              <a:rPr lang="zh-CN" altLang="en-US" sz="1000" dirty="0" smtClean="0"/>
              <a:t>画</a:t>
            </a:r>
            <a:r>
              <a:rPr lang="zh-CN" altLang="en-US" sz="1000" dirty="0"/>
              <a:t>出</a:t>
            </a:r>
            <a:r>
              <a:rPr lang="zh-CN" altLang="en-US" sz="1000" dirty="0" smtClean="0"/>
              <a:t>裤装</a:t>
            </a:r>
            <a:r>
              <a:rPr lang="zh-CN" altLang="en-US" sz="1000" dirty="0"/>
              <a:t>的外轮廓线、</a:t>
            </a:r>
            <a:r>
              <a:rPr lang="zh-CN" altLang="en-US" sz="1000" dirty="0" smtClean="0"/>
              <a:t>裤是要用</a:t>
            </a:r>
            <a:r>
              <a:rPr lang="zh-CN" altLang="en-US" sz="1000" dirty="0"/>
              <a:t>细实线画出前门襟及裤子的内分割线及款式的</a:t>
            </a:r>
            <a:r>
              <a:rPr lang="zh-CN" altLang="en-US" sz="1000" dirty="0" smtClean="0"/>
              <a:t>细节，如</a:t>
            </a:r>
            <a:r>
              <a:rPr lang="zh-CN" altLang="en-US" sz="1000" dirty="0" smtClean="0"/>
              <a:t>口袋</a:t>
            </a:r>
            <a:r>
              <a:rPr lang="zh-CN" altLang="en-US" sz="1000" dirty="0"/>
              <a:t>、脚口</a:t>
            </a:r>
            <a:r>
              <a:rPr lang="en-US" altLang="zh-CN" sz="1000" dirty="0" smtClean="0"/>
              <a:t>;</a:t>
            </a:r>
          </a:p>
          <a:p>
            <a:r>
              <a:rPr lang="zh-CN" altLang="en-US" sz="1000" dirty="0" smtClean="0"/>
              <a:t>用虚线来</a:t>
            </a:r>
            <a:r>
              <a:rPr lang="zh-CN" altLang="en-US" sz="1000" dirty="0"/>
              <a:t>画</a:t>
            </a:r>
            <a:r>
              <a:rPr lang="zh-CN" altLang="en-US" sz="1000" dirty="0" smtClean="0"/>
              <a:t>出</a:t>
            </a:r>
            <a:r>
              <a:rPr lang="zh-CN" altLang="en-US" sz="1000" dirty="0"/>
              <a:t>裤子缝</a:t>
            </a:r>
            <a:r>
              <a:rPr lang="zh-CN" altLang="en-US" sz="1000" dirty="0" smtClean="0"/>
              <a:t>迹线，完善</a:t>
            </a:r>
            <a:r>
              <a:rPr lang="zh-CN" altLang="en-US" sz="1000" dirty="0"/>
              <a:t>裤子遗留的各种细节。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84" y="585385"/>
            <a:ext cx="2892824" cy="391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1748"/>
            <a:ext cx="2728515" cy="392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2723" y="699542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/>
              <a:t>③局部与细节的绘制</a:t>
            </a:r>
          </a:p>
          <a:p>
            <a:r>
              <a:rPr lang="zh-CN" altLang="en-US" sz="1200" b="1" dirty="0"/>
              <a:t>服装的款式造型是由服装的局部及</a:t>
            </a:r>
            <a:r>
              <a:rPr lang="zh-CN" altLang="en-US" sz="1200" b="1" dirty="0" smtClean="0"/>
              <a:t>细节所</a:t>
            </a:r>
            <a:r>
              <a:rPr lang="zh-CN" altLang="en-US" sz="1200" b="1" dirty="0"/>
              <a:t>构成</a:t>
            </a:r>
            <a:r>
              <a:rPr lang="en-US" altLang="zh-CN" sz="1200" b="1" dirty="0"/>
              <a:t>:</a:t>
            </a:r>
            <a:r>
              <a:rPr lang="zh-CN" altLang="en-US" sz="1200" b="1" dirty="0" smtClean="0"/>
              <a:t>服装</a:t>
            </a:r>
            <a:r>
              <a:rPr lang="zh-CN" altLang="en-US" sz="1200" b="1" dirty="0"/>
              <a:t>的局部包括领、袖、口袋等部位</a:t>
            </a:r>
            <a:r>
              <a:rPr lang="en-US" altLang="zh-CN" sz="1200" b="1" dirty="0"/>
              <a:t>:</a:t>
            </a:r>
            <a:r>
              <a:rPr lang="zh-CN" altLang="en-US" sz="1200" b="1" dirty="0"/>
              <a:t>服装的细节是指使</a:t>
            </a:r>
            <a:r>
              <a:rPr lang="zh-CN" altLang="en-US" sz="1200" b="1" dirty="0" smtClean="0"/>
              <a:t>服装</a:t>
            </a:r>
            <a:r>
              <a:rPr lang="zh-CN" altLang="en-US" sz="1200" b="1" dirty="0"/>
              <a:t>合体舒适并便于</a:t>
            </a:r>
            <a:r>
              <a:rPr lang="zh-CN" altLang="en-US" sz="1200" b="1" dirty="0" smtClean="0"/>
              <a:t>运动，具有</a:t>
            </a:r>
            <a:r>
              <a:rPr lang="zh-CN" altLang="en-US" sz="1200" b="1" dirty="0"/>
              <a:t>装饰性美感的</a:t>
            </a:r>
            <a:r>
              <a:rPr lang="zh-CN" altLang="en-US" sz="1200" b="1" dirty="0" smtClean="0"/>
              <a:t>线，包括</a:t>
            </a:r>
            <a:r>
              <a:rPr lang="zh-CN" altLang="en-US" sz="1200" b="1" dirty="0"/>
              <a:t>省道线、分割线、褶裥等。在画服装平面结构图</a:t>
            </a:r>
            <a:r>
              <a:rPr lang="zh-CN" altLang="en-US" sz="1200" b="1" dirty="0" smtClean="0"/>
              <a:t>时，应</a:t>
            </a:r>
            <a:r>
              <a:rPr lang="zh-CN" altLang="en-US" sz="1200" b="1" dirty="0"/>
              <a:t>注意</a:t>
            </a:r>
            <a:r>
              <a:rPr lang="zh-CN" altLang="en-US" sz="1200" b="1" dirty="0" smtClean="0"/>
              <a:t>服装</a:t>
            </a:r>
            <a:r>
              <a:rPr lang="zh-CN" altLang="en-US" sz="1200" b="1" dirty="0"/>
              <a:t>各局部与结构线的协调性与整体性</a:t>
            </a:r>
            <a:r>
              <a:rPr lang="zh-CN" altLang="en-US" sz="1200" b="1" dirty="0" smtClean="0"/>
              <a:t>。</a:t>
            </a:r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衣领的绘制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衣领</a:t>
            </a:r>
            <a:r>
              <a:rPr lang="zh-CN" altLang="en-US" sz="1200" b="1" dirty="0"/>
              <a:t>是服装局部中极富变化的</a:t>
            </a:r>
            <a:r>
              <a:rPr lang="zh-CN" altLang="en-US" sz="1200" b="1" dirty="0" smtClean="0"/>
              <a:t>部分，衣领</a:t>
            </a:r>
            <a:r>
              <a:rPr lang="zh-CN" altLang="en-US" sz="1200" b="1" dirty="0"/>
              <a:t>绘制步骤是</a:t>
            </a:r>
            <a:r>
              <a:rPr lang="en-US" altLang="zh-CN" sz="1200" b="1" dirty="0" smtClean="0"/>
              <a:t>:</a:t>
            </a:r>
            <a:endParaRPr lang="en-US" altLang="zh-CN" sz="1200" b="1" dirty="0"/>
          </a:p>
          <a:p>
            <a:r>
              <a:rPr lang="zh-CN" altLang="en-US" sz="1200" b="1" dirty="0" smtClean="0"/>
              <a:t>先</a:t>
            </a:r>
            <a:r>
              <a:rPr lang="zh-CN" altLang="en-US" sz="1200" b="1" dirty="0"/>
              <a:t>画好领</a:t>
            </a:r>
            <a:r>
              <a:rPr lang="zh-CN" altLang="en-US" sz="1200" b="1" dirty="0" smtClean="0"/>
              <a:t>线，注意</a:t>
            </a:r>
            <a:r>
              <a:rPr lang="zh-CN" altLang="en-US" sz="1200" b="1" dirty="0"/>
              <a:t>后领线以及转折部分要与人体颈部的弧度相吻合</a:t>
            </a:r>
            <a:r>
              <a:rPr lang="en-US" altLang="zh-CN" sz="1200" b="1" dirty="0"/>
              <a:t>;</a:t>
            </a:r>
          </a:p>
          <a:p>
            <a:r>
              <a:rPr lang="zh-CN" altLang="en-US" sz="1200" b="1" dirty="0"/>
              <a:t>确立领座的</a:t>
            </a:r>
            <a:r>
              <a:rPr lang="zh-CN" altLang="en-US" sz="1200" b="1" dirty="0" smtClean="0"/>
              <a:t>高度，画</a:t>
            </a:r>
            <a:r>
              <a:rPr lang="zh-CN" altLang="en-US" sz="1200" b="1" dirty="0"/>
              <a:t>出领子的翻折线</a:t>
            </a:r>
            <a:r>
              <a:rPr lang="en-US" altLang="zh-CN" sz="1200" b="1" dirty="0"/>
              <a:t>;</a:t>
            </a:r>
          </a:p>
          <a:p>
            <a:r>
              <a:rPr lang="zh-CN" altLang="en-US" sz="1200" b="1" dirty="0"/>
              <a:t>根据领型画出领子的外轮廓造型</a:t>
            </a:r>
            <a:r>
              <a:rPr lang="en-US" altLang="zh-CN" sz="1200" b="1" dirty="0"/>
              <a:t>;</a:t>
            </a:r>
          </a:p>
          <a:p>
            <a:r>
              <a:rPr lang="zh-CN" altLang="en-US" sz="1200" b="1" dirty="0" smtClean="0"/>
              <a:t>画出领部</a:t>
            </a:r>
            <a:r>
              <a:rPr lang="zh-CN" altLang="en-US" sz="1200" b="1" dirty="0"/>
              <a:t>装饰等。</a:t>
            </a:r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袖子</a:t>
            </a:r>
            <a:r>
              <a:rPr lang="zh-CN" altLang="en-US" sz="1200" b="1" dirty="0"/>
              <a:t>的</a:t>
            </a:r>
            <a:r>
              <a:rPr lang="zh-CN" altLang="en-US" sz="1200" b="1" dirty="0" smtClean="0"/>
              <a:t>绘制</a:t>
            </a:r>
            <a:endParaRPr lang="en-US" altLang="zh-CN" sz="1200" b="1" dirty="0" smtClean="0"/>
          </a:p>
          <a:p>
            <a:r>
              <a:rPr lang="zh-CN" altLang="en-US" sz="1200" b="1" dirty="0"/>
              <a:t>袖子的造型由袖窿、袖山和袖身组合</a:t>
            </a:r>
            <a:r>
              <a:rPr lang="zh-CN" altLang="en-US" sz="1200" b="1" dirty="0" smtClean="0"/>
              <a:t>而</a:t>
            </a:r>
            <a:r>
              <a:rPr lang="zh-CN" altLang="en-US" sz="1200" b="1" dirty="0" smtClean="0"/>
              <a:t>成，画</a:t>
            </a:r>
            <a:r>
              <a:rPr lang="zh-CN" altLang="en-US" sz="1200" b="1" dirty="0" smtClean="0"/>
              <a:t>袖子</a:t>
            </a:r>
            <a:r>
              <a:rPr lang="zh-CN" altLang="en-US" sz="1200" b="1" dirty="0"/>
              <a:t>要注意肩、袖的</a:t>
            </a:r>
            <a:r>
              <a:rPr lang="zh-CN" altLang="en-US" sz="1200" b="1" dirty="0" smtClean="0"/>
              <a:t>连接，不同</a:t>
            </a:r>
            <a:r>
              <a:rPr lang="zh-CN" altLang="en-US" sz="1200" b="1" dirty="0"/>
              <a:t>的袖型</a:t>
            </a:r>
            <a:r>
              <a:rPr lang="zh-CN" altLang="en-US" sz="1200" b="1" dirty="0" smtClean="0"/>
              <a:t>其袖</a:t>
            </a:r>
            <a:r>
              <a:rPr lang="zh-CN" altLang="en-US" sz="1200" b="1" dirty="0"/>
              <a:t>肩呈现不同的线型特点。一般装袖的肩部</a:t>
            </a:r>
            <a:r>
              <a:rPr lang="zh-CN" altLang="en-US" sz="1200" b="1" dirty="0" smtClean="0"/>
              <a:t>线条挺括、</a:t>
            </a:r>
            <a:r>
              <a:rPr lang="zh-CN" altLang="en-US" sz="1200" b="1" dirty="0" smtClean="0"/>
              <a:t>刚劲，插</a:t>
            </a:r>
            <a:r>
              <a:rPr lang="zh-CN" altLang="en-US" sz="1200" b="1" dirty="0"/>
              <a:t>肩袖肩部线条圆顺</a:t>
            </a:r>
            <a:r>
              <a:rPr lang="zh-CN" altLang="en-US" sz="1200" b="1" dirty="0" smtClean="0"/>
              <a:t>柔和，以</a:t>
            </a:r>
            <a:r>
              <a:rPr lang="zh-CN" altLang="en-US" sz="1200" b="1" dirty="0" smtClean="0"/>
              <a:t>体现</a:t>
            </a:r>
            <a:r>
              <a:rPr lang="zh-CN" altLang="en-US" sz="1200" b="1" dirty="0"/>
              <a:t>人体自然肩型为美。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02" y="699542"/>
            <a:ext cx="4409279" cy="148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30" y="2474086"/>
            <a:ext cx="4538214" cy="226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40337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(3)</a:t>
            </a:r>
            <a:r>
              <a:rPr lang="zh-CN" altLang="en-US" sz="1200" b="1" dirty="0"/>
              <a:t>款式图的徒手绘制与运用</a:t>
            </a:r>
          </a:p>
          <a:p>
            <a:r>
              <a:rPr lang="zh-CN" altLang="en-US" sz="1200" b="1" dirty="0"/>
              <a:t>徒手画法就是不需要用体型格律和</a:t>
            </a:r>
            <a:r>
              <a:rPr lang="zh-CN" altLang="en-US" sz="1200" b="1" dirty="0" smtClean="0"/>
              <a:t>几何模</a:t>
            </a:r>
            <a:r>
              <a:rPr lang="zh-CN" altLang="en-US" sz="1200" b="1" dirty="0"/>
              <a:t>版、人体形态、人台等而直接绘制款式图</a:t>
            </a:r>
            <a:r>
              <a:rPr lang="zh-CN" altLang="en-US" sz="1200" b="1" dirty="0" smtClean="0"/>
              <a:t>的方法</a:t>
            </a:r>
            <a:r>
              <a:rPr lang="zh-CN" altLang="en-US" sz="1200" b="1" dirty="0"/>
              <a:t>。其难度</a:t>
            </a:r>
            <a:r>
              <a:rPr lang="zh-CN" altLang="en-US" sz="1200" b="1" dirty="0" smtClean="0"/>
              <a:t>较大，服装</a:t>
            </a:r>
            <a:r>
              <a:rPr lang="zh-CN" altLang="en-US" sz="1200" b="1" dirty="0"/>
              <a:t>款式中的造型、比例</a:t>
            </a:r>
            <a:r>
              <a:rPr lang="zh-CN" altLang="en-US" sz="1200" b="1" dirty="0" smtClean="0"/>
              <a:t>、与</a:t>
            </a:r>
            <a:r>
              <a:rPr lang="zh-CN" altLang="en-US" sz="1200" b="1" dirty="0"/>
              <a:t>款式细节是服装</a:t>
            </a:r>
            <a:r>
              <a:rPr lang="zh-CN" altLang="en-US" sz="1200" b="1" dirty="0" smtClean="0"/>
              <a:t>变化</a:t>
            </a:r>
            <a:r>
              <a:rPr lang="zh-CN" altLang="en-US" sz="1200" b="1" dirty="0"/>
              <a:t>的关键</a:t>
            </a:r>
            <a:r>
              <a:rPr lang="zh-CN" altLang="en-US" sz="1200" b="1" dirty="0" smtClean="0"/>
              <a:t>点，必须</a:t>
            </a:r>
            <a:r>
              <a:rPr lang="zh-CN" altLang="en-US" sz="1200" b="1" dirty="0" smtClean="0"/>
              <a:t>注意的</a:t>
            </a:r>
            <a:r>
              <a:rPr lang="zh-CN" altLang="en-US" sz="1200" b="1" dirty="0"/>
              <a:t>是徒手绘制服装</a:t>
            </a:r>
            <a:r>
              <a:rPr lang="zh-CN" altLang="en-US" sz="1200" b="1" dirty="0" smtClean="0"/>
              <a:t>款式</a:t>
            </a:r>
            <a:r>
              <a:rPr lang="zh-CN" altLang="en-US" sz="1200" b="1" dirty="0" smtClean="0"/>
              <a:t>图，要</a:t>
            </a:r>
            <a:r>
              <a:rPr lang="zh-CN" altLang="en-US" sz="1200" b="1" dirty="0"/>
              <a:t>画得接近</a:t>
            </a:r>
            <a:r>
              <a:rPr lang="zh-CN" altLang="en-US" sz="1200" b="1" dirty="0" smtClean="0"/>
              <a:t>人体状态</a:t>
            </a:r>
            <a:r>
              <a:rPr lang="zh-CN" altLang="en-US" sz="1200" b="1" dirty="0"/>
              <a:t>才比较</a:t>
            </a:r>
            <a:r>
              <a:rPr lang="zh-CN" altLang="en-US" sz="1200" b="1" dirty="0" smtClean="0"/>
              <a:t>好看，但</a:t>
            </a:r>
            <a:r>
              <a:rPr lang="zh-CN" altLang="en-US" sz="1200" b="1" dirty="0" smtClean="0"/>
              <a:t>自己</a:t>
            </a:r>
            <a:r>
              <a:rPr lang="zh-CN" altLang="en-US" sz="1200" b="1" dirty="0"/>
              <a:t>头脑中应始终要</a:t>
            </a:r>
            <a:r>
              <a:rPr lang="zh-CN" altLang="en-US" sz="1200" b="1" dirty="0" smtClean="0"/>
              <a:t>有人体</a:t>
            </a:r>
            <a:r>
              <a:rPr lang="zh-CN" altLang="en-US" sz="1200" b="1" dirty="0"/>
              <a:t>形态和比例的</a:t>
            </a:r>
            <a:r>
              <a:rPr lang="zh-CN" altLang="en-US" sz="1200" b="1" dirty="0" smtClean="0"/>
              <a:t>概念，款式</a:t>
            </a:r>
            <a:r>
              <a:rPr lang="zh-CN" altLang="en-US" sz="1200" b="1" dirty="0"/>
              <a:t>可以</a:t>
            </a:r>
            <a:r>
              <a:rPr lang="zh-CN" altLang="en-US" sz="1200" b="1" dirty="0" smtClean="0"/>
              <a:t>千变万化，但</a:t>
            </a:r>
            <a:r>
              <a:rPr lang="zh-CN" altLang="en-US" sz="1200" b="1" dirty="0"/>
              <a:t>人体形态和</a:t>
            </a:r>
            <a:r>
              <a:rPr lang="zh-CN" altLang="en-US" sz="1200" b="1" dirty="0" smtClean="0"/>
              <a:t>比例始终不变。通常徒手绘制</a:t>
            </a:r>
            <a:r>
              <a:rPr lang="zh-CN" altLang="en-US" sz="1200" b="1" dirty="0"/>
              <a:t>款式</a:t>
            </a:r>
            <a:r>
              <a:rPr lang="zh-CN" altLang="en-US" sz="1200" b="1" dirty="0" smtClean="0"/>
              <a:t>图，需要</a:t>
            </a:r>
            <a:r>
              <a:rPr lang="zh-CN" altLang="en-US" sz="1200" b="1" dirty="0" smtClean="0"/>
              <a:t>根据目测</a:t>
            </a:r>
            <a:r>
              <a:rPr lang="zh-CN" altLang="en-US" sz="1200" b="1" dirty="0"/>
              <a:t>款式的形态和</a:t>
            </a:r>
            <a:r>
              <a:rPr lang="zh-CN" altLang="en-US" sz="1200" b="1" dirty="0" smtClean="0"/>
              <a:t>比例，判断</a:t>
            </a:r>
            <a:r>
              <a:rPr lang="zh-CN" altLang="en-US" sz="1200" b="1" dirty="0"/>
              <a:t>绘制出服装</a:t>
            </a:r>
            <a:r>
              <a:rPr lang="zh-CN" altLang="en-US" sz="1200" b="1" dirty="0" smtClean="0"/>
              <a:t>款式。</a:t>
            </a:r>
            <a:endParaRPr lang="zh-CN" alt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1879"/>
            <a:ext cx="5032119" cy="342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55" y="1923678"/>
            <a:ext cx="3419872" cy="26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526"/>
            <a:ext cx="3093368" cy="386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12" y="657118"/>
            <a:ext cx="4900689" cy="37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131590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/>
              <a:t>三 </a:t>
            </a:r>
            <a:r>
              <a:rPr lang="zh-CN" altLang="en-US" sz="1200" b="1" dirty="0" smtClean="0"/>
              <a:t>、服装</a:t>
            </a:r>
            <a:r>
              <a:rPr lang="zh-CN" altLang="en-US" sz="1200" b="1" dirty="0"/>
              <a:t>款式图的电脑绘制技法</a:t>
            </a:r>
          </a:p>
          <a:p>
            <a:r>
              <a:rPr lang="en-US" altLang="zh-CN" sz="1200" b="1" dirty="0" smtClean="0"/>
              <a:t>(</a:t>
            </a:r>
            <a:r>
              <a:rPr lang="zh-CN" altLang="en-US" sz="1200" b="1" dirty="0" smtClean="0"/>
              <a:t>一</a:t>
            </a:r>
            <a:r>
              <a:rPr lang="en-US" altLang="zh-CN" sz="1200" b="1" dirty="0" smtClean="0"/>
              <a:t>)</a:t>
            </a:r>
            <a:r>
              <a:rPr lang="zh-CN" altLang="en-US" sz="1200" b="1" dirty="0"/>
              <a:t>电脑服装设计简介</a:t>
            </a:r>
          </a:p>
          <a:p>
            <a:r>
              <a:rPr lang="zh-CN" altLang="en-US" sz="1200" b="1" dirty="0"/>
              <a:t>随着科学技术的发展和电脑的日益</a:t>
            </a:r>
            <a:r>
              <a:rPr lang="zh-CN" altLang="en-US" sz="1200" b="1" dirty="0" smtClean="0"/>
              <a:t>普及，电脑</a:t>
            </a:r>
            <a:r>
              <a:rPr lang="zh-CN" altLang="en-US" sz="1200" b="1" dirty="0"/>
              <a:t>已开始成为设计师</a:t>
            </a:r>
            <a:r>
              <a:rPr lang="zh-CN" altLang="en-US" sz="1200" b="1" dirty="0" smtClean="0"/>
              <a:t>必不可少的工具</a:t>
            </a:r>
            <a:r>
              <a:rPr lang="zh-CN" altLang="en-US" sz="1200" b="1" dirty="0"/>
              <a:t>。在电脑的帮助</a:t>
            </a:r>
            <a:r>
              <a:rPr lang="zh-CN" altLang="en-US" sz="1200" b="1" dirty="0" smtClean="0"/>
              <a:t>下，设计师</a:t>
            </a:r>
            <a:r>
              <a:rPr lang="zh-CN" altLang="en-US" sz="1200" b="1" dirty="0"/>
              <a:t>可以随时看到自己设计作品的面料质感、色彩搭配、各种款式的变化以及图案的运用等效果。这是过去仅</a:t>
            </a:r>
            <a:r>
              <a:rPr lang="zh-CN" altLang="en-US" sz="1200" b="1" dirty="0" smtClean="0"/>
              <a:t>靠手</a:t>
            </a:r>
            <a:r>
              <a:rPr lang="zh-CN" altLang="en-US" sz="1200" b="1" dirty="0"/>
              <a:t>绘设计所无法比拟的。它避免了大量人力物力的</a:t>
            </a:r>
            <a:r>
              <a:rPr lang="zh-CN" altLang="en-US" sz="1200" b="1" dirty="0" smtClean="0"/>
              <a:t>浪费，使</a:t>
            </a:r>
            <a:r>
              <a:rPr lang="zh-CN" altLang="en-US" sz="1200" b="1" dirty="0"/>
              <a:t>设计师大大地提高</a:t>
            </a:r>
            <a:r>
              <a:rPr lang="zh-CN" altLang="en-US" sz="1200" b="1" dirty="0" smtClean="0"/>
              <a:t>了工作效率</a:t>
            </a:r>
            <a:r>
              <a:rPr lang="zh-CN" altLang="en-US" sz="1200" b="1" dirty="0"/>
              <a:t>。</a:t>
            </a:r>
          </a:p>
          <a:p>
            <a:r>
              <a:rPr lang="zh-CN" altLang="en-US" sz="1200" b="1" dirty="0"/>
              <a:t>电脑服装的表现是近些年来利用电脑软件辅助服装设计。辅助服装设计的软件现在市面</a:t>
            </a:r>
            <a:r>
              <a:rPr lang="zh-CN" altLang="en-US" sz="1200" b="1" dirty="0" smtClean="0"/>
              <a:t>很多，例如有</a:t>
            </a:r>
            <a:r>
              <a:rPr lang="en-US" altLang="zh-CN" sz="1200" b="1" dirty="0" smtClean="0"/>
              <a:t>Core</a:t>
            </a:r>
            <a:r>
              <a:rPr lang="zh-CN" altLang="en-US" sz="1200" b="1" dirty="0"/>
              <a:t> </a:t>
            </a:r>
            <a:r>
              <a:rPr lang="en-US" altLang="zh-CN" sz="1200" b="1" dirty="0" smtClean="0"/>
              <a:t>DRAW</a:t>
            </a:r>
            <a:r>
              <a:rPr lang="zh-CN" altLang="en-US" sz="1200" b="1" dirty="0"/>
              <a:t>、</a:t>
            </a:r>
            <a:r>
              <a:rPr lang="en-US" altLang="zh-CN" sz="1200" b="1" dirty="0"/>
              <a:t>Photoshop</a:t>
            </a:r>
            <a:r>
              <a:rPr lang="zh-CN" altLang="en-US" sz="1200" b="1" dirty="0"/>
              <a:t>、</a:t>
            </a:r>
            <a:r>
              <a:rPr lang="en-US" altLang="zh-CN" sz="1200" b="1" dirty="0" smtClean="0"/>
              <a:t>Corel </a:t>
            </a:r>
            <a:r>
              <a:rPr lang="en-US" altLang="zh-CN" sz="1200" b="1" dirty="0"/>
              <a:t>Painter</a:t>
            </a:r>
            <a:r>
              <a:rPr lang="zh-CN" altLang="en-US" sz="1200" b="1" dirty="0"/>
              <a:t>等电脑</a:t>
            </a:r>
            <a:r>
              <a:rPr lang="zh-CN" altLang="en-US" sz="1200" b="1" dirty="0" smtClean="0"/>
              <a:t>软件，这些</a:t>
            </a:r>
            <a:r>
              <a:rPr lang="zh-CN" altLang="en-US" sz="1200" b="1" dirty="0"/>
              <a:t>软件各有所长</a:t>
            </a:r>
            <a:r>
              <a:rPr lang="zh-CN" altLang="en-US" sz="1200" b="1" dirty="0" smtClean="0"/>
              <a:t>。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本章</a:t>
            </a:r>
            <a:r>
              <a:rPr lang="zh-CN" altLang="en-US" sz="1200" b="1" dirty="0"/>
              <a:t>主要介绍利用</a:t>
            </a:r>
            <a:r>
              <a:rPr lang="en-US" altLang="zh-CN" sz="1200" b="1" dirty="0" smtClean="0"/>
              <a:t>Corel DRAW</a:t>
            </a:r>
            <a:r>
              <a:rPr lang="zh-CN" altLang="en-US" sz="1200" b="1" dirty="0"/>
              <a:t>软件</a:t>
            </a:r>
            <a:r>
              <a:rPr lang="zh-CN" altLang="en-US" sz="1200" b="1" dirty="0" smtClean="0"/>
              <a:t>辅助服装</a:t>
            </a:r>
            <a:r>
              <a:rPr lang="zh-CN" altLang="en-US" sz="1200" b="1" dirty="0"/>
              <a:t>款式设计的表现。</a:t>
            </a:r>
          </a:p>
          <a:p>
            <a:r>
              <a:rPr lang="en-US" altLang="zh-CN" sz="1200" b="1" dirty="0" smtClean="0"/>
              <a:t>CorelDraw</a:t>
            </a:r>
            <a:r>
              <a:rPr lang="zh-CN" altLang="en-US" sz="1200" b="1" dirty="0" smtClean="0"/>
              <a:t>软件</a:t>
            </a:r>
            <a:r>
              <a:rPr lang="zh-CN" altLang="en-US" sz="1200" b="1" dirty="0"/>
              <a:t>对于从事服装设计的人员来说是有很大帮助</a:t>
            </a:r>
            <a:r>
              <a:rPr lang="zh-CN" altLang="en-US" sz="1200" b="1" dirty="0" smtClean="0"/>
              <a:t>的，利用</a:t>
            </a:r>
            <a:r>
              <a:rPr lang="zh-CN" altLang="en-US" sz="1200" b="1" dirty="0"/>
              <a:t>此软件可以设计绘制出服装企业</a:t>
            </a:r>
            <a:r>
              <a:rPr lang="zh-CN" altLang="en-US" sz="1200" b="1" dirty="0" smtClean="0"/>
              <a:t>中专门</a:t>
            </a:r>
            <a:r>
              <a:rPr lang="zh-CN" altLang="en-US" sz="1200" b="1" dirty="0"/>
              <a:t>用于服装生产的服装款式图。</a:t>
            </a:r>
            <a:endParaRPr lang="zh-CN" altLang="en-US" sz="1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1"/>
          <a:stretch/>
        </p:blipFill>
        <p:spPr>
          <a:xfrm>
            <a:off x="4139952" y="2139702"/>
            <a:ext cx="4157055" cy="28798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1510"/>
            <a:ext cx="2147466" cy="18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771549"/>
            <a:ext cx="76328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(</a:t>
            </a:r>
            <a:r>
              <a:rPr lang="zh-CN" altLang="en-US" sz="1200" b="1" dirty="0"/>
              <a:t>二</a:t>
            </a:r>
            <a:r>
              <a:rPr lang="en-US" altLang="zh-CN" sz="1200" b="1" dirty="0"/>
              <a:t>)T</a:t>
            </a:r>
            <a:r>
              <a:rPr lang="zh-CN" altLang="en-US" sz="1200" b="1" dirty="0"/>
              <a:t>恤衫平面款式图绘制步骤与图例</a:t>
            </a:r>
            <a:r>
              <a:rPr lang="zh-CN" altLang="en-US" sz="1200" b="1" dirty="0" smtClean="0"/>
              <a:t>效果</a:t>
            </a:r>
            <a:endParaRPr lang="en-US" altLang="zh-CN" sz="1200" b="1" dirty="0"/>
          </a:p>
          <a:p>
            <a:r>
              <a:rPr lang="zh-CN" altLang="en-US" sz="1200" b="1" dirty="0"/>
              <a:t>制作步骤</a:t>
            </a:r>
          </a:p>
          <a:p>
            <a:r>
              <a:rPr lang="en-US" altLang="zh-CN" sz="1200" b="1" dirty="0"/>
              <a:t>T</a:t>
            </a:r>
            <a:r>
              <a:rPr lang="zh-CN" altLang="en-US" sz="1200" b="1" dirty="0"/>
              <a:t>恤外形的绘制步骤</a:t>
            </a:r>
            <a:r>
              <a:rPr lang="en-US" altLang="zh-CN" sz="1200" b="1" dirty="0" smtClean="0"/>
              <a:t>:</a:t>
            </a:r>
            <a:endParaRPr lang="en-US" altLang="zh-CN" sz="1200" b="1" dirty="0"/>
          </a:p>
          <a:p>
            <a:r>
              <a:rPr lang="en-US" altLang="zh-CN" sz="1200" b="1" dirty="0"/>
              <a:t>1.</a:t>
            </a:r>
            <a:r>
              <a:rPr lang="zh-CN" altLang="en-US" sz="1200" b="1" dirty="0"/>
              <a:t>在桌面上双击</a:t>
            </a:r>
            <a:r>
              <a:rPr lang="en-US" altLang="zh-CN" sz="1200" b="1" dirty="0"/>
              <a:t>Cclre1DRAW</a:t>
            </a:r>
            <a:r>
              <a:rPr lang="zh-CN" altLang="en-US" sz="1200" b="1" dirty="0" smtClean="0"/>
              <a:t>图标，激活</a:t>
            </a:r>
            <a:r>
              <a:rPr lang="en-US" altLang="zh-CN" sz="1200" b="1" dirty="0" smtClean="0"/>
              <a:t>CorelDraw</a:t>
            </a:r>
            <a:r>
              <a:rPr lang="zh-CN" altLang="en-US" sz="1200" b="1" dirty="0" smtClean="0"/>
              <a:t>，执行</a:t>
            </a:r>
            <a:r>
              <a:rPr lang="zh-CN" altLang="en-US" sz="1200" b="1" dirty="0"/>
              <a:t>菜单栏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文件</a:t>
            </a:r>
            <a:r>
              <a:rPr lang="en-US" altLang="zh-CN" sz="1200" b="1" dirty="0" smtClean="0"/>
              <a:t>】/【</a:t>
            </a:r>
            <a:r>
              <a:rPr lang="zh-CN" altLang="en-US" sz="1200" b="1" dirty="0" smtClean="0"/>
              <a:t>新建</a:t>
            </a:r>
            <a:r>
              <a:rPr lang="en-US" altLang="zh-CN" sz="1200" b="1" dirty="0"/>
              <a:t>】</a:t>
            </a:r>
            <a:r>
              <a:rPr lang="zh-CN" altLang="en-US" sz="1200" b="1" dirty="0"/>
              <a:t>或用</a:t>
            </a:r>
            <a:r>
              <a:rPr lang="en-US" altLang="zh-CN" sz="1200" b="1" dirty="0"/>
              <a:t>【</a:t>
            </a:r>
            <a:r>
              <a:rPr lang="en-US" altLang="zh-CN" sz="1200" b="1" dirty="0" smtClean="0"/>
              <a:t>Ctrl+N</a:t>
            </a:r>
            <a:r>
              <a:rPr lang="en-US" altLang="zh-CN" sz="1200" b="1" dirty="0"/>
              <a:t>】</a:t>
            </a:r>
            <a:r>
              <a:rPr lang="zh-CN" altLang="en-US" sz="1200" b="1" dirty="0"/>
              <a:t>组合快捷键新建</a:t>
            </a:r>
            <a:r>
              <a:rPr lang="zh-CN" altLang="en-US" sz="1200" b="1" dirty="0" smtClean="0"/>
              <a:t>文件，新建</a:t>
            </a:r>
            <a:r>
              <a:rPr lang="zh-CN" altLang="en-US" sz="1200" b="1" dirty="0"/>
              <a:t>一个</a:t>
            </a:r>
            <a:r>
              <a:rPr lang="en-US" altLang="zh-CN" sz="1200" b="1" dirty="0"/>
              <a:t>A4</a:t>
            </a:r>
            <a:r>
              <a:rPr lang="zh-CN" altLang="en-US" sz="1200" b="1" dirty="0"/>
              <a:t>幅面横排的空白文件。</a:t>
            </a:r>
          </a:p>
          <a:p>
            <a:r>
              <a:rPr lang="en-US" altLang="zh-CN" sz="1200" b="1" dirty="0"/>
              <a:t>2.</a:t>
            </a:r>
            <a:r>
              <a:rPr lang="zh-CN" altLang="en-US" sz="1200" b="1" dirty="0"/>
              <a:t>在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工具箱</a:t>
            </a:r>
            <a:r>
              <a:rPr lang="en-US" altLang="zh-CN" sz="1200" b="1" dirty="0"/>
              <a:t>】</a:t>
            </a:r>
            <a:r>
              <a:rPr lang="zh-CN" altLang="en-US" sz="1200" b="1" dirty="0" smtClean="0"/>
              <a:t>中，用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贝塞尔曲线</a:t>
            </a:r>
            <a:r>
              <a:rPr lang="en-US" altLang="zh-CN" sz="1200" b="1" dirty="0"/>
              <a:t>】</a:t>
            </a:r>
            <a:r>
              <a:rPr lang="zh-CN" altLang="en-US" sz="1200" b="1" dirty="0"/>
              <a:t>画出</a:t>
            </a:r>
            <a:r>
              <a:rPr lang="en-US" altLang="zh-CN" sz="1200" b="1" dirty="0"/>
              <a:t>T</a:t>
            </a:r>
            <a:r>
              <a:rPr lang="zh-CN" altLang="en-US" sz="1200" b="1" dirty="0"/>
              <a:t>恤的一半衣</a:t>
            </a:r>
            <a:r>
              <a:rPr lang="zh-CN" altLang="en-US" sz="1200" b="1" dirty="0" smtClean="0"/>
              <a:t>片，再</a:t>
            </a:r>
            <a:r>
              <a:rPr lang="zh-CN" altLang="en-US" sz="1200" b="1" dirty="0"/>
              <a:t>用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造型工具</a:t>
            </a:r>
            <a:r>
              <a:rPr lang="en-US" altLang="zh-CN" sz="1200" b="1" dirty="0"/>
              <a:t>】</a:t>
            </a:r>
            <a:r>
              <a:rPr lang="zh-CN" altLang="en-US" sz="1200" b="1" dirty="0" smtClean="0"/>
              <a:t>进行调整</a:t>
            </a:r>
            <a:r>
              <a:rPr lang="zh-CN" altLang="en-US" sz="1200" b="1" dirty="0"/>
              <a:t>。</a:t>
            </a:r>
          </a:p>
          <a:p>
            <a:r>
              <a:rPr lang="en-US" altLang="zh-CN" sz="1200" b="1" dirty="0"/>
              <a:t>3.【</a:t>
            </a:r>
            <a:r>
              <a:rPr lang="zh-CN" altLang="en-US" sz="1200" b="1" dirty="0"/>
              <a:t>镜像</a:t>
            </a:r>
            <a:r>
              <a:rPr lang="en-US" altLang="zh-CN" sz="1200" b="1" dirty="0"/>
              <a:t>】</a:t>
            </a:r>
            <a:r>
              <a:rPr lang="zh-CN" altLang="en-US" sz="1200" b="1" dirty="0"/>
              <a:t>复制另</a:t>
            </a:r>
            <a:r>
              <a:rPr lang="zh-CN" altLang="en-US" sz="1200" b="1" dirty="0" smtClean="0"/>
              <a:t>一半，并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焊接</a:t>
            </a:r>
            <a:r>
              <a:rPr lang="en-US" altLang="zh-CN" sz="1200" b="1" dirty="0"/>
              <a:t>】</a:t>
            </a:r>
            <a:r>
              <a:rPr lang="zh-CN" altLang="en-US" sz="1200" b="1" dirty="0"/>
              <a:t>。全选两衣片点击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焊接</a:t>
            </a:r>
            <a:r>
              <a:rPr lang="en-US" altLang="zh-CN" sz="1200" b="1" dirty="0" smtClean="0"/>
              <a:t>】</a:t>
            </a:r>
            <a:r>
              <a:rPr lang="zh-CN" altLang="en-US" sz="1200" b="1" dirty="0" smtClean="0"/>
              <a:t>，得到</a:t>
            </a:r>
            <a:r>
              <a:rPr lang="zh-CN" altLang="en-US" sz="1200" b="1" dirty="0"/>
              <a:t>整块衣片。</a:t>
            </a:r>
          </a:p>
          <a:p>
            <a:r>
              <a:rPr lang="en-US" altLang="zh-CN" sz="1200" b="1" dirty="0"/>
              <a:t>4.</a:t>
            </a:r>
            <a:r>
              <a:rPr lang="zh-CN" altLang="en-US" sz="1200" b="1" dirty="0"/>
              <a:t>照此方法依次画出袖片、前领、后</a:t>
            </a:r>
            <a:r>
              <a:rPr lang="zh-CN" altLang="en-US" sz="1200" b="1" dirty="0" smtClean="0"/>
              <a:t>领，得到</a:t>
            </a:r>
            <a:r>
              <a:rPr lang="en-US" altLang="zh-CN" sz="1200" b="1" dirty="0"/>
              <a:t>T</a:t>
            </a:r>
            <a:r>
              <a:rPr lang="zh-CN" altLang="en-US" sz="1200" b="1" dirty="0"/>
              <a:t>恤的外形。</a:t>
            </a:r>
          </a:p>
          <a:p>
            <a:r>
              <a:rPr lang="en-US" altLang="zh-CN" sz="1200" b="1" dirty="0"/>
              <a:t>5.</a:t>
            </a:r>
            <a:r>
              <a:rPr lang="zh-CN" altLang="en-US" sz="1200" b="1" dirty="0"/>
              <a:t>将单针线、双针线用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贝塞尔曲线</a:t>
            </a:r>
            <a:r>
              <a:rPr lang="en-US" altLang="zh-CN" sz="1200" b="1" dirty="0"/>
              <a:t>】</a:t>
            </a:r>
            <a:r>
              <a:rPr lang="zh-CN" altLang="en-US" sz="1200" b="1" dirty="0"/>
              <a:t>画出来并选择虚线。</a:t>
            </a:r>
          </a:p>
          <a:p>
            <a:r>
              <a:rPr lang="en-US" altLang="zh-CN" sz="1200" b="1" dirty="0"/>
              <a:t>6.</a:t>
            </a:r>
            <a:r>
              <a:rPr lang="zh-CN" altLang="en-US" sz="1200" b="1" dirty="0"/>
              <a:t>螺纹领的画法</a:t>
            </a:r>
            <a:r>
              <a:rPr lang="en-US" altLang="zh-CN" sz="1200" b="1" dirty="0"/>
              <a:t>:</a:t>
            </a:r>
            <a:r>
              <a:rPr lang="zh-CN" altLang="en-US" sz="1200" b="1" dirty="0"/>
              <a:t>在领子中线处画一条直线</a:t>
            </a:r>
            <a:r>
              <a:rPr lang="en-US" altLang="zh-CN" sz="1200" b="1" dirty="0" smtClean="0"/>
              <a:t>A</a:t>
            </a:r>
            <a:r>
              <a:rPr lang="zh-CN" altLang="en-US" sz="1200" b="1" dirty="0" smtClean="0"/>
              <a:t>，领</a:t>
            </a:r>
            <a:r>
              <a:rPr lang="zh-CN" altLang="en-US" sz="1200" b="1" dirty="0"/>
              <a:t>肩处画另一平行线</a:t>
            </a:r>
            <a:r>
              <a:rPr lang="en-US" altLang="zh-CN" sz="1200" b="1" dirty="0"/>
              <a:t>B</a:t>
            </a:r>
            <a:r>
              <a:rPr lang="zh-CN" altLang="en-US" sz="1200" b="1" dirty="0"/>
              <a:t>。</a:t>
            </a:r>
          </a:p>
          <a:p>
            <a:r>
              <a:rPr lang="en-US" altLang="zh-CN" sz="1200" b="1" dirty="0"/>
              <a:t>7.</a:t>
            </a:r>
            <a:r>
              <a:rPr lang="zh-CN" altLang="en-US" sz="1200" b="1" dirty="0"/>
              <a:t>打开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交互式调和工具</a:t>
            </a:r>
            <a:r>
              <a:rPr lang="en-US" altLang="zh-CN" sz="1200" b="1" dirty="0" smtClean="0"/>
              <a:t>】</a:t>
            </a:r>
            <a:r>
              <a:rPr lang="zh-CN" altLang="en-US" sz="1200" b="1" dirty="0" smtClean="0"/>
              <a:t>，设置</a:t>
            </a:r>
            <a:r>
              <a:rPr lang="zh-CN" altLang="en-US" sz="1200" b="1" dirty="0"/>
              <a:t>好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步长值</a:t>
            </a:r>
            <a:r>
              <a:rPr lang="en-US" altLang="zh-CN" sz="1200" b="1" dirty="0" smtClean="0"/>
              <a:t>】</a:t>
            </a:r>
            <a:r>
              <a:rPr lang="zh-CN" altLang="en-US" sz="1200" b="1" dirty="0" smtClean="0"/>
              <a:t>，然后</a:t>
            </a:r>
            <a:r>
              <a:rPr lang="zh-CN" altLang="en-US" sz="1200" b="1" dirty="0"/>
              <a:t>由</a:t>
            </a:r>
            <a:r>
              <a:rPr lang="en-US" altLang="zh-CN" sz="1200" b="1" dirty="0"/>
              <a:t>A</a:t>
            </a:r>
            <a:r>
              <a:rPr lang="zh-CN" altLang="en-US" sz="1200" b="1" dirty="0"/>
              <a:t>到</a:t>
            </a:r>
            <a:r>
              <a:rPr lang="en-US" altLang="zh-CN" sz="1200" b="1" dirty="0"/>
              <a:t>B</a:t>
            </a:r>
            <a:r>
              <a:rPr lang="zh-CN" altLang="en-US" sz="1200" b="1" dirty="0"/>
              <a:t>拉出一排线条。</a:t>
            </a:r>
          </a:p>
          <a:p>
            <a:r>
              <a:rPr lang="en-US" altLang="zh-CN" sz="1200" b="1" dirty="0" smtClean="0"/>
              <a:t>8</a:t>
            </a:r>
            <a:r>
              <a:rPr lang="en-US" altLang="zh-CN" sz="1200" b="1" dirty="0"/>
              <a:t>.</a:t>
            </a:r>
            <a:r>
              <a:rPr lang="zh-CN" altLang="en-US" sz="1200" b="1" dirty="0" smtClean="0"/>
              <a:t>沿</a:t>
            </a:r>
            <a:r>
              <a:rPr lang="zh-CN" altLang="en-US" sz="1200" b="1" dirty="0"/>
              <a:t>领弧线处画一条平行弧线</a:t>
            </a:r>
            <a:r>
              <a:rPr lang="en-US" altLang="zh-CN" sz="1200" b="1" dirty="0"/>
              <a:t>C</a:t>
            </a:r>
            <a:r>
              <a:rPr lang="zh-CN" altLang="en-US" sz="1200" b="1" dirty="0"/>
              <a:t>。</a:t>
            </a:r>
          </a:p>
          <a:p>
            <a:r>
              <a:rPr lang="en-US" altLang="zh-CN" sz="1200" b="1" dirty="0"/>
              <a:t>9.</a:t>
            </a:r>
            <a:r>
              <a:rPr lang="zh-CN" altLang="en-US" sz="1200" b="1" dirty="0"/>
              <a:t>点击</a:t>
            </a:r>
            <a:r>
              <a:rPr lang="en-US" altLang="zh-CN" sz="1200" b="1" dirty="0"/>
              <a:t>AB</a:t>
            </a:r>
            <a:r>
              <a:rPr lang="zh-CN" altLang="en-US" sz="1200" b="1" dirty="0"/>
              <a:t>拉出的</a:t>
            </a:r>
            <a:r>
              <a:rPr lang="zh-CN" altLang="en-US" sz="1200" b="1" dirty="0" smtClean="0"/>
              <a:t>线条，选择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新路径</a:t>
            </a:r>
            <a:r>
              <a:rPr lang="en-US" altLang="zh-CN" sz="1200" b="1" dirty="0" smtClean="0"/>
              <a:t>】</a:t>
            </a:r>
            <a:r>
              <a:rPr lang="zh-CN" altLang="en-US" sz="1200" b="1" dirty="0" smtClean="0"/>
              <a:t>，点击</a:t>
            </a:r>
            <a:r>
              <a:rPr lang="zh-CN" altLang="en-US" sz="1200" b="1" dirty="0"/>
              <a:t>线条</a:t>
            </a:r>
            <a:r>
              <a:rPr lang="en-US" altLang="zh-CN" sz="1200" b="1" dirty="0"/>
              <a:t>C</a:t>
            </a:r>
            <a:r>
              <a:rPr lang="zh-CN" altLang="en-US" sz="1200" b="1" dirty="0"/>
              <a:t>。</a:t>
            </a:r>
          </a:p>
          <a:p>
            <a:r>
              <a:rPr lang="en-US" altLang="zh-CN" sz="1200" b="1" dirty="0" smtClean="0"/>
              <a:t>10.</a:t>
            </a:r>
            <a:r>
              <a:rPr lang="zh-CN" altLang="en-US" sz="1200" b="1" dirty="0" smtClean="0"/>
              <a:t>将</a:t>
            </a:r>
            <a:r>
              <a:rPr lang="zh-CN" altLang="en-US" sz="1200" b="1" dirty="0"/>
              <a:t>渐变线条组合</a:t>
            </a:r>
            <a:r>
              <a:rPr lang="en-US" altLang="zh-CN" sz="1200" b="1" dirty="0"/>
              <a:t>【</a:t>
            </a:r>
            <a:r>
              <a:rPr lang="zh-CN" altLang="en-US" sz="1200" b="1" dirty="0"/>
              <a:t>拆分</a:t>
            </a:r>
            <a:r>
              <a:rPr lang="en-US" altLang="zh-CN" sz="1200" b="1" dirty="0" smtClean="0"/>
              <a:t>】</a:t>
            </a:r>
            <a:r>
              <a:rPr lang="zh-CN" altLang="en-US" sz="1200" b="1" dirty="0" smtClean="0"/>
              <a:t>，选择</a:t>
            </a:r>
            <a:r>
              <a:rPr lang="zh-CN" altLang="en-US" sz="1200" b="1" dirty="0"/>
              <a:t>线条</a:t>
            </a:r>
            <a:r>
              <a:rPr lang="en-US" altLang="zh-CN" sz="1200" b="1" dirty="0"/>
              <a:t>C</a:t>
            </a:r>
            <a:r>
              <a:rPr lang="zh-CN" altLang="en-US" sz="1200" b="1" dirty="0"/>
              <a:t>并</a:t>
            </a:r>
            <a:r>
              <a:rPr lang="zh-CN" altLang="en-US" sz="1200" b="1" dirty="0" smtClean="0"/>
              <a:t>删除。</a:t>
            </a:r>
            <a:endParaRPr lang="zh-CN" altLang="en-US" sz="1200" b="1" dirty="0"/>
          </a:p>
          <a:p>
            <a:r>
              <a:rPr lang="en-US" altLang="zh-CN" sz="1200" b="1" dirty="0"/>
              <a:t>11.【</a:t>
            </a:r>
            <a:r>
              <a:rPr lang="zh-CN" altLang="en-US" sz="1200" b="1" dirty="0"/>
              <a:t>镜像</a:t>
            </a:r>
            <a:r>
              <a:rPr lang="en-US" altLang="zh-CN" sz="1200" b="1" dirty="0"/>
              <a:t>】</a:t>
            </a:r>
            <a:r>
              <a:rPr lang="zh-CN" altLang="en-US" sz="1200" b="1" dirty="0"/>
              <a:t>复制另</a:t>
            </a:r>
            <a:r>
              <a:rPr lang="zh-CN" altLang="en-US" sz="1200" b="1" dirty="0" smtClean="0"/>
              <a:t>一边，用</a:t>
            </a:r>
            <a:r>
              <a:rPr lang="zh-CN" altLang="en-US" sz="1200" b="1" dirty="0"/>
              <a:t>同样的方法画出后领</a:t>
            </a:r>
            <a:r>
              <a:rPr lang="zh-CN" altLang="en-US" sz="1200" b="1" dirty="0" smtClean="0"/>
              <a:t>螺纹，领子</a:t>
            </a:r>
            <a:r>
              <a:rPr lang="zh-CN" altLang="en-US" sz="1200" b="1" dirty="0"/>
              <a:t>就完成了⊙</a:t>
            </a:r>
          </a:p>
          <a:p>
            <a:r>
              <a:rPr lang="en-US" altLang="zh-CN" sz="1200" b="1" dirty="0" smtClean="0"/>
              <a:t>12.T</a:t>
            </a:r>
            <a:r>
              <a:rPr lang="zh-CN" altLang="en-US" sz="1200" b="1" dirty="0"/>
              <a:t>恤</a:t>
            </a:r>
            <a:r>
              <a:rPr lang="zh-CN" altLang="en-US" sz="1200" b="1" dirty="0" smtClean="0"/>
              <a:t>衫</a:t>
            </a:r>
            <a:r>
              <a:rPr lang="zh-CN" altLang="en-US" sz="1200" b="1" dirty="0"/>
              <a:t>的外形已画</a:t>
            </a:r>
            <a:r>
              <a:rPr lang="zh-CN" altLang="en-US" sz="1200" b="1" dirty="0" smtClean="0"/>
              <a:t>完，下面</a:t>
            </a:r>
            <a:r>
              <a:rPr lang="zh-CN" altLang="en-US" sz="1200" b="1" dirty="0"/>
              <a:t>对外形线和单针线、双针线进行设置。点击</a:t>
            </a:r>
            <a:r>
              <a:rPr lang="en-US" altLang="zh-CN" sz="1200" b="1" dirty="0"/>
              <a:t>【</a:t>
            </a:r>
            <a:r>
              <a:rPr lang="zh-CN" altLang="en-US" sz="1200" b="1" dirty="0" smtClean="0"/>
              <a:t>轮廓</a:t>
            </a:r>
            <a:r>
              <a:rPr lang="zh-CN" altLang="en-US" sz="1200" b="1" dirty="0"/>
              <a:t>笔工具</a:t>
            </a:r>
            <a:r>
              <a:rPr lang="en-US" altLang="zh-CN" sz="1200" b="1" dirty="0" smtClean="0"/>
              <a:t>】</a:t>
            </a:r>
            <a:r>
              <a:rPr lang="zh-CN" altLang="en-US" sz="1200" b="1" dirty="0" smtClean="0"/>
              <a:t>，设置</a:t>
            </a:r>
            <a:r>
              <a:rPr lang="zh-CN" altLang="en-US" sz="1200" b="1" dirty="0"/>
              <a:t>外形线为</a:t>
            </a:r>
            <a:r>
              <a:rPr lang="en-US" altLang="zh-CN" sz="1200" b="1" dirty="0" smtClean="0"/>
              <a:t>0.7mm</a:t>
            </a:r>
            <a:r>
              <a:rPr lang="zh-CN" altLang="en-US" sz="1200" b="1" dirty="0" smtClean="0"/>
              <a:t>，单</a:t>
            </a:r>
            <a:r>
              <a:rPr lang="zh-CN" altLang="en-US" sz="1200" b="1" dirty="0"/>
              <a:t>针线、双针线为</a:t>
            </a:r>
            <a:r>
              <a:rPr lang="en-US" altLang="zh-CN" sz="1200" b="1" dirty="0"/>
              <a:t>0.5mm</a:t>
            </a:r>
            <a:r>
              <a:rPr lang="zh-CN" altLang="en-US" sz="1200" b="1" dirty="0" smtClean="0"/>
              <a:t>。一件单色</a:t>
            </a:r>
            <a:r>
              <a:rPr lang="en-US" altLang="zh-CN" sz="1200" b="1" dirty="0"/>
              <a:t>T</a:t>
            </a:r>
            <a:r>
              <a:rPr lang="zh-CN" altLang="en-US" sz="1200" b="1" dirty="0"/>
              <a:t>恤衫就画好了。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764"/>
            <a:ext cx="4053930" cy="46430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680244"/>
            <a:ext cx="4269403" cy="3115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415592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电脑绘制款式图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8351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/>
              <a:t>服装款式图除画正面</a:t>
            </a:r>
            <a:r>
              <a:rPr lang="zh-CN" altLang="en-US" sz="1000" b="1" dirty="0" smtClean="0"/>
              <a:t>外，还</a:t>
            </a:r>
            <a:r>
              <a:rPr lang="zh-CN" altLang="en-US" sz="1000" b="1" dirty="0"/>
              <a:t>需要画背面</a:t>
            </a:r>
            <a:r>
              <a:rPr lang="zh-CN" altLang="en-US" sz="1000" b="1" dirty="0" smtClean="0"/>
              <a:t>图，如果</a:t>
            </a:r>
            <a:r>
              <a:rPr lang="zh-CN" altLang="en-US" sz="1000" b="1" dirty="0"/>
              <a:t>正、背面还</a:t>
            </a:r>
            <a:r>
              <a:rPr lang="zh-CN" altLang="en-US" sz="1000" b="1" dirty="0" smtClean="0"/>
              <a:t>不能</a:t>
            </a:r>
            <a:r>
              <a:rPr lang="zh-CN" altLang="en-US" sz="1000" b="1" dirty="0"/>
              <a:t>将设计意图表达</a:t>
            </a:r>
            <a:r>
              <a:rPr lang="zh-CN" altLang="en-US" sz="1000" b="1" dirty="0" smtClean="0"/>
              <a:t>清楚，可以</a:t>
            </a:r>
            <a:r>
              <a:rPr lang="zh-CN" altLang="en-US" sz="1000" b="1" dirty="0"/>
              <a:t>通过放大特写图作补充</a:t>
            </a:r>
            <a:r>
              <a:rPr lang="zh-CN" altLang="en-US" sz="1000" b="1" dirty="0" smtClean="0"/>
              <a:t>表达，以达到设计者</a:t>
            </a:r>
            <a:r>
              <a:rPr lang="zh-CN" altLang="en-US" sz="1000" b="1" dirty="0"/>
              <a:t>要表达</a:t>
            </a:r>
            <a:r>
              <a:rPr lang="zh-CN" altLang="en-US" sz="1000" b="1" dirty="0" smtClean="0"/>
              <a:t>的全面</a:t>
            </a:r>
            <a:r>
              <a:rPr lang="zh-CN" altLang="en-US" sz="1000" b="1" dirty="0"/>
              <a:t>设计意图</a:t>
            </a:r>
            <a:r>
              <a:rPr lang="zh-CN" altLang="en-US" sz="1000" b="1" dirty="0" smtClean="0"/>
              <a:t>。</a:t>
            </a:r>
            <a:endParaRPr lang="en-US" altLang="zh-CN" sz="1000" b="1" dirty="0"/>
          </a:p>
          <a:p>
            <a:r>
              <a:rPr lang="zh-CN" altLang="en-US" sz="1000" b="1" dirty="0"/>
              <a:t>在设计效果图、款式图</a:t>
            </a:r>
            <a:r>
              <a:rPr lang="zh-CN" altLang="en-US" sz="1000" b="1" dirty="0" smtClean="0"/>
              <a:t>中，对</a:t>
            </a:r>
            <a:r>
              <a:rPr lang="zh-CN" altLang="en-US" sz="1000" b="1" dirty="0"/>
              <a:t>一些设计意图无法用图示形式</a:t>
            </a:r>
            <a:r>
              <a:rPr lang="zh-CN" altLang="en-US" sz="1000" b="1" dirty="0" smtClean="0"/>
              <a:t>表达</a:t>
            </a:r>
            <a:r>
              <a:rPr lang="zh-CN" altLang="en-US" sz="1000" b="1" dirty="0"/>
              <a:t>的</a:t>
            </a:r>
            <a:r>
              <a:rPr lang="zh-CN" altLang="en-US" sz="1000" b="1" dirty="0" smtClean="0"/>
              <a:t>内容，还</a:t>
            </a:r>
            <a:r>
              <a:rPr lang="zh-CN" altLang="en-US" sz="1000" b="1" dirty="0"/>
              <a:t>需附上必要的文字</a:t>
            </a:r>
            <a:r>
              <a:rPr lang="zh-CN" altLang="en-US" sz="1000" b="1" dirty="0" smtClean="0"/>
              <a:t>说明，如</a:t>
            </a:r>
            <a:r>
              <a:rPr lang="zh-CN" altLang="en-US" sz="1000" b="1" dirty="0"/>
              <a:t>工艺制作要求等。运用</a:t>
            </a:r>
            <a:r>
              <a:rPr lang="zh-CN" altLang="en-US" sz="1000" b="1" dirty="0" smtClean="0"/>
              <a:t>文字</a:t>
            </a:r>
            <a:r>
              <a:rPr lang="zh-CN" altLang="en-US" sz="1000" b="1" dirty="0"/>
              <a:t>与图示</a:t>
            </a:r>
            <a:r>
              <a:rPr lang="zh-CN" altLang="en-US" sz="1000" b="1" dirty="0" smtClean="0"/>
              <a:t>结合，准确、全面</a:t>
            </a:r>
            <a:r>
              <a:rPr lang="zh-CN" altLang="en-US" sz="1000" b="1" dirty="0"/>
              <a:t>地表达设计思想及制作</a:t>
            </a:r>
            <a:r>
              <a:rPr lang="zh-CN" altLang="en-US" sz="1000" b="1" dirty="0" smtClean="0"/>
              <a:t>要求，并</a:t>
            </a:r>
            <a:r>
              <a:rPr lang="zh-CN" altLang="en-US" sz="1000" b="1" dirty="0"/>
              <a:t>使之</a:t>
            </a:r>
            <a:r>
              <a:rPr lang="zh-CN" altLang="en-US" sz="1000" b="1" dirty="0" smtClean="0"/>
              <a:t>更好</a:t>
            </a:r>
            <a:r>
              <a:rPr lang="zh-CN" altLang="en-US" sz="1000" b="1" dirty="0"/>
              <a:t>地用于企业生产</a:t>
            </a:r>
            <a:r>
              <a:rPr lang="zh-CN" altLang="en-US" sz="1000" b="1" dirty="0" smtClean="0"/>
              <a:t>。</a:t>
            </a:r>
            <a:endParaRPr lang="zh-CN" altLang="en-US" sz="1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40201"/>
            <a:ext cx="3423061" cy="37308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11" y="1240201"/>
            <a:ext cx="3456384" cy="37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144" y="1131590"/>
            <a:ext cx="33123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/>
              <a:t>一、服装</a:t>
            </a:r>
            <a:r>
              <a:rPr lang="zh-CN" altLang="en-US" sz="1600" b="1" dirty="0"/>
              <a:t>效果图与服装款式图</a:t>
            </a:r>
          </a:p>
          <a:p>
            <a:r>
              <a:rPr lang="zh-CN" altLang="en-US" sz="1600" b="1" dirty="0"/>
              <a:t>服装款式</a:t>
            </a:r>
            <a:r>
              <a:rPr lang="zh-CN" altLang="en-US" sz="1600" b="1" dirty="0" smtClean="0"/>
              <a:t>设计中常用</a:t>
            </a:r>
            <a:r>
              <a:rPr lang="zh-CN" altLang="en-US" sz="1600" b="1" dirty="0"/>
              <a:t>来表达设计构思方法的形式有两种</a:t>
            </a:r>
            <a:r>
              <a:rPr lang="en-US" altLang="zh-CN" sz="1600" b="1" dirty="0"/>
              <a:t>:</a:t>
            </a:r>
            <a:r>
              <a:rPr lang="zh-CN" altLang="en-US" sz="1600" b="1" dirty="0"/>
              <a:t>一是服装效果</a:t>
            </a:r>
            <a:r>
              <a:rPr lang="zh-CN" altLang="en-US" sz="1600" b="1" dirty="0" smtClean="0"/>
              <a:t>图，二</a:t>
            </a:r>
            <a:r>
              <a:rPr lang="zh-CN" altLang="en-US" sz="1600" b="1" dirty="0"/>
              <a:t>是服装款式图。</a:t>
            </a:r>
          </a:p>
          <a:p>
            <a:endParaRPr lang="en-US" altLang="zh-CN" sz="1200" b="1" dirty="0" smtClean="0"/>
          </a:p>
          <a:p>
            <a:r>
              <a:rPr lang="en-US" altLang="zh-CN" sz="1000" b="1" dirty="0" smtClean="0"/>
              <a:t>(</a:t>
            </a:r>
            <a:r>
              <a:rPr lang="zh-CN" altLang="en-US" sz="1000" b="1" dirty="0" smtClean="0"/>
              <a:t>一</a:t>
            </a:r>
            <a:r>
              <a:rPr lang="en-US" altLang="zh-CN" sz="1000" b="1" dirty="0" smtClean="0"/>
              <a:t>)</a:t>
            </a:r>
            <a:r>
              <a:rPr lang="zh-CN" altLang="en-US" sz="1000" b="1" dirty="0"/>
              <a:t>服装效果图</a:t>
            </a:r>
          </a:p>
          <a:p>
            <a:r>
              <a:rPr lang="zh-CN" altLang="en-US" sz="1000" b="1" dirty="0"/>
              <a:t>服装效果图义称为</a:t>
            </a:r>
            <a:r>
              <a:rPr lang="zh-CN" altLang="en-US" sz="1000" b="1" dirty="0" smtClean="0"/>
              <a:t>时装画是</a:t>
            </a:r>
            <a:r>
              <a:rPr lang="zh-CN" altLang="en-US" sz="1000" b="1" dirty="0"/>
              <a:t>服装设计艺术构思的</a:t>
            </a:r>
            <a:r>
              <a:rPr lang="zh-CN" altLang="en-US" sz="1000" b="1" dirty="0" smtClean="0"/>
              <a:t>表现，其</a:t>
            </a:r>
            <a:r>
              <a:rPr lang="zh-CN" altLang="en-US" sz="1000" b="1" dirty="0" smtClean="0"/>
              <a:t>强调</a:t>
            </a:r>
            <a:r>
              <a:rPr lang="zh-CN" altLang="en-US" sz="1000" b="1" dirty="0"/>
              <a:t>设计构思的款式造型、色彩配置、面料</a:t>
            </a:r>
            <a:r>
              <a:rPr lang="zh-CN" altLang="en-US" sz="1000" b="1" dirty="0" smtClean="0"/>
              <a:t>组合以及</a:t>
            </a:r>
            <a:r>
              <a:rPr lang="zh-CN" altLang="en-US" sz="1000" b="1" dirty="0"/>
              <a:t>材质感和艺术</a:t>
            </a:r>
            <a:r>
              <a:rPr lang="zh-CN" altLang="en-US" sz="1000" b="1" dirty="0" smtClean="0"/>
              <a:t>夸张性，使</a:t>
            </a:r>
            <a:r>
              <a:rPr lang="zh-CN" altLang="en-US" sz="1000" b="1" dirty="0"/>
              <a:t>之能直观地感受到设计的效果及夸张的部位、</a:t>
            </a:r>
            <a:r>
              <a:rPr lang="zh-CN" altLang="en-US" sz="1000" b="1" dirty="0" smtClean="0"/>
              <a:t>比例，整体</a:t>
            </a:r>
            <a:r>
              <a:rPr lang="zh-CN" altLang="en-US" sz="1000" b="1" dirty="0"/>
              <a:t>与局部的省略</a:t>
            </a:r>
            <a:r>
              <a:rPr lang="zh-CN" altLang="en-US" sz="1000" b="1" dirty="0" smtClean="0"/>
              <a:t>等等，使</a:t>
            </a:r>
            <a:r>
              <a:rPr lang="zh-CN" altLang="en-US" sz="1000" b="1" dirty="0" smtClean="0"/>
              <a:t>人体</a:t>
            </a:r>
            <a:r>
              <a:rPr lang="zh-CN" altLang="en-US" sz="1000" b="1" dirty="0"/>
              <a:t>着装效果符合设计构思的</a:t>
            </a:r>
            <a:r>
              <a:rPr lang="zh-CN" altLang="en-US" sz="1000" b="1" dirty="0" smtClean="0"/>
              <a:t>表现。</a:t>
            </a:r>
            <a:endParaRPr lang="en-US" altLang="zh-CN" sz="1000" b="1" dirty="0"/>
          </a:p>
          <a:p>
            <a:r>
              <a:rPr lang="zh-CN" altLang="en-US" sz="1000" b="1" dirty="0"/>
              <a:t>服装</a:t>
            </a:r>
            <a:r>
              <a:rPr lang="zh-CN" altLang="en-US" sz="1000" b="1" dirty="0" smtClean="0"/>
              <a:t>效果图又是</a:t>
            </a:r>
            <a:r>
              <a:rPr lang="zh-CN" altLang="en-US" sz="1000" b="1" dirty="0"/>
              <a:t>一种商业性的</a:t>
            </a:r>
            <a:r>
              <a:rPr lang="zh-CN" altLang="en-US" sz="1000" b="1" dirty="0" smtClean="0"/>
              <a:t>绘画，其中</a:t>
            </a:r>
            <a:r>
              <a:rPr lang="zh-CN" altLang="en-US" sz="1000" b="1" dirty="0"/>
              <a:t>包括服装</a:t>
            </a:r>
            <a:r>
              <a:rPr lang="zh-CN" altLang="en-US" sz="1000" b="1" dirty="0" smtClean="0"/>
              <a:t>广告</a:t>
            </a:r>
            <a:r>
              <a:rPr lang="zh-CN" altLang="en-US" sz="1000" b="1" dirty="0"/>
              <a:t>画</a:t>
            </a:r>
            <a:r>
              <a:rPr lang="zh-CN" altLang="en-US" sz="1000" b="1" dirty="0" smtClean="0"/>
              <a:t>、</a:t>
            </a:r>
            <a:r>
              <a:rPr lang="zh-CN" altLang="en-US" sz="1000" b="1" dirty="0"/>
              <a:t>服装宣传画、服装杂志插图</a:t>
            </a:r>
            <a:r>
              <a:rPr lang="zh-CN" altLang="en-US" sz="1000" b="1" dirty="0" smtClean="0"/>
              <a:t>等，它们</a:t>
            </a:r>
            <a:r>
              <a:rPr lang="zh-CN" altLang="en-US" sz="1000" b="1" dirty="0" smtClean="0"/>
              <a:t>可以</a:t>
            </a:r>
            <a:r>
              <a:rPr lang="zh-CN" altLang="en-US" sz="1000" b="1" dirty="0"/>
              <a:t>根据</a:t>
            </a:r>
            <a:r>
              <a:rPr lang="zh-CN" altLang="en-US" sz="1000" b="1" dirty="0" smtClean="0"/>
              <a:t>商业</a:t>
            </a:r>
            <a:r>
              <a:rPr lang="zh-CN" altLang="en-US" sz="1000" b="1" dirty="0"/>
              <a:t>的需求任意地夸张、变形、强调、</a:t>
            </a:r>
            <a:r>
              <a:rPr lang="zh-CN" altLang="en-US" sz="1000" b="1" dirty="0" smtClean="0"/>
              <a:t>省略，服装</a:t>
            </a:r>
            <a:r>
              <a:rPr lang="zh-CN" altLang="en-US" sz="1000" b="1" dirty="0"/>
              <a:t>效杲图注重的是绘画的</a:t>
            </a:r>
            <a:r>
              <a:rPr lang="zh-CN" altLang="en-US" sz="1000" b="1" dirty="0" smtClean="0"/>
              <a:t>技巧，强调</a:t>
            </a:r>
            <a:r>
              <a:rPr lang="zh-CN" altLang="en-US" sz="1000" b="1" dirty="0"/>
              <a:t>气氛和视觉</a:t>
            </a:r>
            <a:r>
              <a:rPr lang="zh-CN" altLang="en-US" sz="1000" b="1" dirty="0" smtClean="0"/>
              <a:t>效果，充分</a:t>
            </a:r>
            <a:r>
              <a:rPr lang="zh-CN" altLang="en-US" sz="1000" b="1" dirty="0"/>
              <a:t>体现</a:t>
            </a:r>
            <a:r>
              <a:rPr lang="zh-CN" altLang="en-US" sz="1000" b="1" dirty="0" smtClean="0"/>
              <a:t>设计师的设计</a:t>
            </a:r>
            <a:r>
              <a:rPr lang="zh-CN" altLang="en-US" sz="1000" b="1" dirty="0" smtClean="0"/>
              <a:t>构思，烘托</a:t>
            </a:r>
            <a:r>
              <a:rPr lang="zh-CN" altLang="en-US" sz="1000" b="1" dirty="0"/>
              <a:t>服装的美感和表现完美的画面效果</a:t>
            </a:r>
            <a:r>
              <a:rPr lang="zh-CN" altLang="en-US" sz="1000" b="1" dirty="0" smtClean="0"/>
              <a:t>。</a:t>
            </a:r>
            <a:endParaRPr lang="en-US" altLang="zh-CN" sz="1000" b="1" dirty="0" smtClean="0"/>
          </a:p>
          <a:p>
            <a:r>
              <a:rPr lang="en-US" altLang="zh-CN" sz="1000" dirty="0" smtClean="0"/>
              <a:t> </a:t>
            </a:r>
            <a:endParaRPr lang="zh-CN" altLang="en-US" sz="1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5"/>
          <a:stretch/>
        </p:blipFill>
        <p:spPr>
          <a:xfrm>
            <a:off x="3779912" y="95146"/>
            <a:ext cx="2795380" cy="4829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3" b="7170"/>
          <a:stretch/>
        </p:blipFill>
        <p:spPr>
          <a:xfrm>
            <a:off x="6476255" y="189673"/>
            <a:ext cx="2049678" cy="47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8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60032" y="3003798"/>
            <a:ext cx="40559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思考和练习：</a:t>
            </a:r>
            <a:endParaRPr lang="en-US" altLang="zh-CN" b="1" dirty="0" smtClean="0"/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名词解释：服装效果图与服装款式图</a:t>
            </a:r>
            <a:endParaRPr lang="en-US" altLang="zh-CN" b="1" dirty="0" smtClean="0"/>
          </a:p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叙述服装款式图的特点</a:t>
            </a:r>
            <a:endParaRPr lang="en-US" altLang="zh-CN" b="1" dirty="0" smtClean="0"/>
          </a:p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运用格律画出服装款式图</a:t>
            </a:r>
            <a:r>
              <a:rPr lang="en-US" altLang="zh-CN" b="1" dirty="0" smtClean="0"/>
              <a:t>50</a:t>
            </a:r>
            <a:r>
              <a:rPr lang="zh-CN" altLang="en-US" b="1" dirty="0" smtClean="0"/>
              <a:t>款</a:t>
            </a:r>
            <a:endParaRPr lang="en-US" altLang="zh-CN" b="1" dirty="0" smtClean="0"/>
          </a:p>
          <a:p>
            <a:r>
              <a:rPr lang="en-US" altLang="zh-CN" b="1" dirty="0" smtClean="0"/>
              <a:t>4.</a:t>
            </a:r>
            <a:r>
              <a:rPr lang="zh-CN" altLang="en-US" b="1" dirty="0" smtClean="0"/>
              <a:t>运用模型法画出服装款式</a:t>
            </a:r>
            <a:r>
              <a:rPr lang="en-US" altLang="zh-CN" b="1" dirty="0" smtClean="0"/>
              <a:t>50</a:t>
            </a:r>
            <a:r>
              <a:rPr lang="zh-CN" altLang="en-US" b="1" dirty="0" smtClean="0"/>
              <a:t>款</a:t>
            </a:r>
            <a:endParaRPr lang="en-US" altLang="zh-CN" b="1" dirty="0" smtClean="0"/>
          </a:p>
          <a:p>
            <a:r>
              <a:rPr lang="en-US" altLang="zh-CN" b="1" dirty="0" smtClean="0"/>
              <a:t>5.</a:t>
            </a:r>
            <a:r>
              <a:rPr lang="zh-CN" altLang="en-US" b="1" dirty="0" smtClean="0"/>
              <a:t>运用徒手绘制法画出服装款式图</a:t>
            </a:r>
            <a:r>
              <a:rPr lang="en-US" altLang="zh-CN" b="1" dirty="0" smtClean="0"/>
              <a:t>50</a:t>
            </a:r>
            <a:r>
              <a:rPr lang="zh-CN" altLang="en-US" b="1" dirty="0" smtClean="0"/>
              <a:t>款</a:t>
            </a:r>
            <a:endParaRPr lang="en-US" altLang="zh-CN" b="1" dirty="0"/>
          </a:p>
          <a:p>
            <a:r>
              <a:rPr lang="en-US" altLang="zh-CN" b="1" dirty="0" smtClean="0"/>
              <a:t>6.</a:t>
            </a:r>
            <a:r>
              <a:rPr lang="zh-CN" altLang="en-US" b="1" dirty="0" smtClean="0"/>
              <a:t>服装款式图的线具体表现</a:t>
            </a:r>
            <a:endParaRPr lang="zh-CN" altLang="en-US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5" y="411510"/>
            <a:ext cx="3206705" cy="45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829" y="267494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/>
              <a:t>(</a:t>
            </a:r>
            <a:r>
              <a:rPr lang="zh-CN" altLang="en-US" sz="1000" b="1" dirty="0"/>
              <a:t>二</a:t>
            </a:r>
            <a:r>
              <a:rPr lang="en-US" altLang="zh-CN" sz="1000" b="1" dirty="0"/>
              <a:t>)</a:t>
            </a:r>
            <a:r>
              <a:rPr lang="zh-CN" altLang="en-US" sz="1000" b="1" dirty="0"/>
              <a:t>服装款式图</a:t>
            </a:r>
          </a:p>
          <a:p>
            <a:r>
              <a:rPr lang="zh-CN" altLang="en-US" sz="1000" b="1" dirty="0"/>
              <a:t>服装款式图是在设计效果图的基础</a:t>
            </a:r>
            <a:r>
              <a:rPr lang="zh-CN" altLang="en-US" sz="1000" b="1" dirty="0" smtClean="0"/>
              <a:t>上，对</a:t>
            </a:r>
            <a:r>
              <a:rPr lang="zh-CN" altLang="en-US" sz="1000" b="1" dirty="0"/>
              <a:t>构成服装款式结构的具体</a:t>
            </a:r>
            <a:r>
              <a:rPr lang="zh-CN" altLang="en-US" sz="1000" b="1" dirty="0" smtClean="0"/>
              <a:t>表现，主要</a:t>
            </a:r>
            <a:r>
              <a:rPr lang="zh-CN" altLang="en-US" sz="1000" b="1" dirty="0"/>
              <a:t>表现的是服装的平面状态</a:t>
            </a:r>
            <a:r>
              <a:rPr lang="en-US" altLang="zh-CN" sz="1000" b="1" dirty="0"/>
              <a:t>:</a:t>
            </a:r>
            <a:r>
              <a:rPr lang="zh-CN" altLang="en-US" sz="1000" b="1" dirty="0"/>
              <a:t>服装款式图是服装板型完美的</a:t>
            </a:r>
            <a:r>
              <a:rPr lang="zh-CN" altLang="en-US" sz="1000" b="1" dirty="0" smtClean="0"/>
              <a:t>依据，是</a:t>
            </a:r>
            <a:r>
              <a:rPr lang="zh-CN" altLang="en-US" sz="1000" b="1" dirty="0"/>
              <a:t>服装工艺实施的保证。</a:t>
            </a:r>
          </a:p>
          <a:p>
            <a:r>
              <a:rPr lang="zh-CN" altLang="en-US" sz="1000" b="1" dirty="0"/>
              <a:t>由于服装款式图表现的是平面</a:t>
            </a:r>
            <a:r>
              <a:rPr lang="zh-CN" altLang="en-US" sz="1000" b="1" dirty="0" smtClean="0"/>
              <a:t>结构图，因此</a:t>
            </a:r>
            <a:r>
              <a:rPr lang="zh-CN" altLang="en-US" sz="1000" b="1" dirty="0"/>
              <a:t>追求的是准确的</a:t>
            </a:r>
            <a:r>
              <a:rPr lang="zh-CN" altLang="en-US" sz="1000" b="1" dirty="0" smtClean="0"/>
              <a:t>尺度，工整</a:t>
            </a:r>
            <a:r>
              <a:rPr lang="zh-CN" altLang="en-US" sz="1000" b="1" dirty="0"/>
              <a:t>严谨的</a:t>
            </a:r>
            <a:r>
              <a:rPr lang="zh-CN" altLang="en-US" sz="1000" b="1" dirty="0" smtClean="0"/>
              <a:t>线条，服装</a:t>
            </a:r>
            <a:r>
              <a:rPr lang="zh-CN" altLang="en-US" sz="1000" b="1" dirty="0"/>
              <a:t>各部位的</a:t>
            </a:r>
            <a:r>
              <a:rPr lang="zh-CN" altLang="en-US" sz="1000" b="1" dirty="0" smtClean="0"/>
              <a:t>比例，符合</a:t>
            </a:r>
            <a:r>
              <a:rPr lang="zh-CN" altLang="en-US" sz="1000" b="1" dirty="0"/>
              <a:t>服装的整体规格及线条的圆顺。它还包括了服装的正面、背面的款式</a:t>
            </a:r>
            <a:r>
              <a:rPr lang="zh-CN" altLang="en-US" sz="1000" b="1" dirty="0" smtClean="0"/>
              <a:t>结构，省</a:t>
            </a:r>
            <a:r>
              <a:rPr lang="zh-CN" altLang="en-US" sz="1000" b="1" dirty="0"/>
              <a:t>位的</a:t>
            </a:r>
            <a:r>
              <a:rPr lang="zh-CN" altLang="en-US" sz="1000" b="1" dirty="0" smtClean="0"/>
              <a:t>变化，各种</a:t>
            </a:r>
            <a:r>
              <a:rPr lang="zh-CN" altLang="en-US" sz="1000" b="1" dirty="0"/>
              <a:t>分割的</a:t>
            </a:r>
            <a:r>
              <a:rPr lang="zh-CN" altLang="en-US" sz="1000" b="1" dirty="0" smtClean="0"/>
              <a:t>细节，纽扣</a:t>
            </a:r>
            <a:r>
              <a:rPr lang="zh-CN" altLang="en-US" sz="1000" b="1" dirty="0"/>
              <a:t>的</a:t>
            </a:r>
            <a:r>
              <a:rPr lang="zh-CN" altLang="en-US" sz="1000" b="1" dirty="0" smtClean="0"/>
              <a:t>排列，袋</a:t>
            </a:r>
            <a:r>
              <a:rPr lang="zh-CN" altLang="en-US" sz="1000" b="1" dirty="0"/>
              <a:t>口的位置等详细的图解。服装款式图表现的准确性是设计具体实施的</a:t>
            </a:r>
            <a:r>
              <a:rPr lang="zh-CN" altLang="en-US" sz="1000" b="1" dirty="0" smtClean="0"/>
              <a:t>依据，是</a:t>
            </a:r>
            <a:r>
              <a:rPr lang="zh-CN" altLang="en-US" sz="1000" b="1" dirty="0"/>
              <a:t>保障生产产品效果的基本条件。</a:t>
            </a:r>
            <a:endParaRPr lang="en-US" altLang="zh-CN" sz="1000" b="1" dirty="0"/>
          </a:p>
          <a:p>
            <a:endParaRPr lang="zh-CN" altLang="en-US" sz="1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r="55455" b="10837"/>
          <a:stretch/>
        </p:blipFill>
        <p:spPr>
          <a:xfrm>
            <a:off x="800365" y="1491628"/>
            <a:ext cx="1800200" cy="35420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4" b="10837"/>
          <a:stretch/>
        </p:blipFill>
        <p:spPr>
          <a:xfrm>
            <a:off x="2771800" y="1491628"/>
            <a:ext cx="1328634" cy="2636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1" r="10789" b="10961"/>
          <a:stretch/>
        </p:blipFill>
        <p:spPr>
          <a:xfrm>
            <a:off x="6444208" y="1303768"/>
            <a:ext cx="1023648" cy="3076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r="54853" b="10961"/>
          <a:stretch/>
        </p:blipFill>
        <p:spPr>
          <a:xfrm>
            <a:off x="4826413" y="1563740"/>
            <a:ext cx="1246446" cy="34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8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3950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/>
              <a:t>二、服装</a:t>
            </a:r>
            <a:r>
              <a:rPr lang="zh-CN" altLang="en-US" sz="1400" b="1" dirty="0"/>
              <a:t>款式图</a:t>
            </a:r>
            <a:r>
              <a:rPr lang="zh-CN" altLang="en-US" sz="1400" b="1" dirty="0" smtClean="0"/>
              <a:t>的手</a:t>
            </a:r>
            <a:r>
              <a:rPr lang="zh-CN" altLang="en-US" sz="1400" b="1" dirty="0"/>
              <a:t>绘技法</a:t>
            </a:r>
          </a:p>
          <a:p>
            <a:r>
              <a:rPr lang="zh-CN" altLang="en-US" sz="1400" b="1" dirty="0"/>
              <a:t>服装款式图是构成服装</a:t>
            </a:r>
            <a:r>
              <a:rPr lang="zh-CN" altLang="en-US" sz="1400" b="1" dirty="0" smtClean="0"/>
              <a:t>款式结构</a:t>
            </a:r>
            <a:r>
              <a:rPr lang="zh-CN" altLang="en-US" sz="1400" b="1" dirty="0"/>
              <a:t>的平面</a:t>
            </a:r>
            <a:r>
              <a:rPr lang="zh-CN" altLang="en-US" sz="1400" b="1" dirty="0" smtClean="0"/>
              <a:t>结构图，是</a:t>
            </a:r>
            <a:r>
              <a:rPr lang="zh-CN" altLang="en-US" sz="1400" b="1" dirty="0"/>
              <a:t>用平面的</a:t>
            </a:r>
            <a:r>
              <a:rPr lang="zh-CN" altLang="en-US" sz="1400" b="1" dirty="0" smtClean="0"/>
              <a:t>方法</a:t>
            </a:r>
            <a:r>
              <a:rPr lang="zh-CN" altLang="en-US" sz="1400" b="1" dirty="0"/>
              <a:t>表现服装的款式</a:t>
            </a:r>
            <a:r>
              <a:rPr lang="zh-CN" altLang="en-US" sz="1400" b="1" dirty="0" smtClean="0"/>
              <a:t>结构，既是</a:t>
            </a:r>
            <a:r>
              <a:rPr lang="zh-CN" altLang="en-US" sz="1400" b="1" dirty="0" smtClean="0"/>
              <a:t>设计师</a:t>
            </a:r>
            <a:r>
              <a:rPr lang="zh-CN" altLang="en-US" sz="1400" b="1" dirty="0"/>
              <a:t>设计意图的</a:t>
            </a:r>
            <a:r>
              <a:rPr lang="zh-CN" altLang="en-US" sz="1400" b="1" dirty="0" smtClean="0"/>
              <a:t>表现，又是</a:t>
            </a:r>
            <a:r>
              <a:rPr lang="zh-CN" altLang="en-US" sz="1400" b="1" dirty="0"/>
              <a:t>制版师</a:t>
            </a:r>
            <a:r>
              <a:rPr lang="zh-CN" altLang="en-US" sz="1400" b="1" dirty="0" smtClean="0"/>
              <a:t>、工艺师</a:t>
            </a:r>
            <a:r>
              <a:rPr lang="zh-CN" altLang="en-US" sz="1400" b="1" dirty="0"/>
              <a:t>完成成衣的重要</a:t>
            </a:r>
            <a:r>
              <a:rPr lang="zh-CN" altLang="en-US" sz="1400" b="1" dirty="0" smtClean="0"/>
              <a:t>依据，绘制</a:t>
            </a:r>
            <a:r>
              <a:rPr lang="zh-CN" altLang="en-US" sz="1400" b="1" dirty="0"/>
              <a:t>准确的服装款式图是服装设计</a:t>
            </a:r>
            <a:r>
              <a:rPr lang="zh-CN" altLang="en-US" sz="1400" b="1" dirty="0" smtClean="0"/>
              <a:t>师必须</a:t>
            </a:r>
            <a:r>
              <a:rPr lang="zh-CN" altLang="en-US" sz="1400" b="1" dirty="0"/>
              <a:t>掌握的基本技能之一</a:t>
            </a:r>
            <a:r>
              <a:rPr lang="zh-CN" altLang="en-US" sz="1400" b="1" dirty="0" smtClean="0"/>
              <a:t>。</a:t>
            </a:r>
            <a:endParaRPr lang="en-US" altLang="zh-CN" sz="1400" b="1" dirty="0" smtClean="0"/>
          </a:p>
          <a:p>
            <a:r>
              <a:rPr lang="en-US" altLang="zh-CN" sz="1000" b="1" dirty="0" smtClean="0"/>
              <a:t>(</a:t>
            </a:r>
            <a:r>
              <a:rPr lang="zh-CN" altLang="en-US" sz="1000" b="1" dirty="0" smtClean="0"/>
              <a:t>一</a:t>
            </a:r>
            <a:r>
              <a:rPr lang="en-US" altLang="zh-CN" sz="1000" b="1" dirty="0" smtClean="0"/>
              <a:t>)</a:t>
            </a:r>
            <a:r>
              <a:rPr lang="zh-CN" altLang="en-US" sz="1000" b="1" dirty="0"/>
              <a:t>服装款式图的特点</a:t>
            </a:r>
          </a:p>
          <a:p>
            <a:r>
              <a:rPr lang="zh-CN" altLang="en-US" sz="1000" b="1" dirty="0"/>
              <a:t>服装款式图要对服装各</a:t>
            </a:r>
            <a:r>
              <a:rPr lang="zh-CN" altLang="en-US" sz="1000" b="1" dirty="0" smtClean="0"/>
              <a:t>具体部位</a:t>
            </a:r>
            <a:r>
              <a:rPr lang="zh-CN" altLang="en-US" sz="1000" b="1" dirty="0"/>
              <a:t>的结构造型进行详细的</a:t>
            </a:r>
            <a:r>
              <a:rPr lang="zh-CN" altLang="en-US" sz="1000" b="1" dirty="0" smtClean="0"/>
              <a:t>描绘</a:t>
            </a:r>
            <a:r>
              <a:rPr lang="zh-CN" altLang="en-US" sz="1000" b="1" dirty="0" smtClean="0"/>
              <a:t>说明，包括</a:t>
            </a:r>
            <a:r>
              <a:rPr lang="zh-CN" altLang="en-US" sz="1000" b="1" dirty="0"/>
              <a:t>服装轮廓造型、局部</a:t>
            </a:r>
            <a:r>
              <a:rPr lang="zh-CN" altLang="en-US" sz="1000" b="1" dirty="0" smtClean="0"/>
              <a:t>造型</a:t>
            </a:r>
            <a:r>
              <a:rPr lang="zh-CN" altLang="en-US" sz="1000" b="1" dirty="0"/>
              <a:t>、内分割及其他特殊的细节</a:t>
            </a:r>
            <a:r>
              <a:rPr lang="zh-CN" altLang="en-US" sz="1000" b="1" dirty="0" smtClean="0"/>
              <a:t>装饰</a:t>
            </a:r>
            <a:r>
              <a:rPr lang="en-US" altLang="zh-CN" sz="1000" b="1" dirty="0"/>
              <a:t>;</a:t>
            </a:r>
            <a:r>
              <a:rPr lang="zh-CN" altLang="en-US" sz="1000" b="1" dirty="0"/>
              <a:t>并且要能明确提示服装整体</a:t>
            </a:r>
            <a:r>
              <a:rPr lang="zh-CN" altLang="en-US" sz="1000" b="1" dirty="0" smtClean="0"/>
              <a:t>及各</a:t>
            </a:r>
            <a:r>
              <a:rPr lang="zh-CN" altLang="en-US" sz="1000" b="1" dirty="0"/>
              <a:t>关键部位的结构线、装饰线</a:t>
            </a:r>
            <a:r>
              <a:rPr lang="zh-CN" altLang="en-US" sz="1000" b="1" dirty="0" smtClean="0"/>
              <a:t>与</a:t>
            </a:r>
            <a:r>
              <a:rPr lang="zh-CN" altLang="en-US" sz="1000" b="1" dirty="0"/>
              <a:t>工</a:t>
            </a:r>
            <a:r>
              <a:rPr lang="zh-CN" altLang="en-US" sz="1000" b="1" dirty="0" smtClean="0"/>
              <a:t>艺</a:t>
            </a:r>
            <a:r>
              <a:rPr lang="zh-CN" altLang="en-US" sz="1000" b="1" dirty="0"/>
              <a:t>制作要点及服装选用的面料。</a:t>
            </a:r>
          </a:p>
          <a:p>
            <a:r>
              <a:rPr lang="zh-CN" altLang="en-US" sz="1000" b="1" dirty="0"/>
              <a:t>服装款式图的特点主要有</a:t>
            </a:r>
            <a:r>
              <a:rPr lang="en-US" altLang="zh-CN" sz="1000" b="1" dirty="0"/>
              <a:t>:</a:t>
            </a:r>
          </a:p>
          <a:p>
            <a:r>
              <a:rPr lang="en-US" altLang="zh-CN" sz="1000" b="1" dirty="0" smtClean="0"/>
              <a:t>1</a:t>
            </a:r>
            <a:r>
              <a:rPr lang="zh-CN" altLang="en-US" sz="1000" b="1" dirty="0" smtClean="0"/>
              <a:t>、服装</a:t>
            </a:r>
            <a:r>
              <a:rPr lang="zh-CN" altLang="en-US" sz="1000" b="1" dirty="0"/>
              <a:t>款式各部位的形状、</a:t>
            </a:r>
            <a:r>
              <a:rPr lang="zh-CN" altLang="en-US" sz="1000" b="1" dirty="0" smtClean="0"/>
              <a:t>比例</a:t>
            </a:r>
            <a:r>
              <a:rPr lang="zh-CN" altLang="en-US" sz="1000" b="1" dirty="0"/>
              <a:t>要符合服装的规格</a:t>
            </a:r>
            <a:r>
              <a:rPr lang="zh-CN" altLang="en-US" sz="1000" b="1" dirty="0" smtClean="0"/>
              <a:t>尺寸，整体</a:t>
            </a:r>
            <a:r>
              <a:rPr lang="zh-CN" altLang="en-US" sz="1000" b="1" dirty="0" smtClean="0"/>
              <a:t>达到</a:t>
            </a:r>
            <a:r>
              <a:rPr lang="zh-CN" altLang="en-US" sz="1000" b="1" dirty="0"/>
              <a:t>工整准确</a:t>
            </a:r>
            <a:r>
              <a:rPr lang="en-US" altLang="zh-CN" sz="1000" b="1" dirty="0"/>
              <a:t>;</a:t>
            </a:r>
          </a:p>
          <a:p>
            <a:r>
              <a:rPr lang="en-US" altLang="zh-CN" sz="1000" b="1" dirty="0"/>
              <a:t>2.</a:t>
            </a:r>
            <a:r>
              <a:rPr lang="zh-CN" altLang="en-US" sz="1000" b="1" dirty="0"/>
              <a:t>各种线条使用规范、</a:t>
            </a:r>
            <a:r>
              <a:rPr lang="zh-CN" altLang="en-US" sz="1000" b="1" dirty="0" smtClean="0"/>
              <a:t>清晰，强调</a:t>
            </a:r>
            <a:r>
              <a:rPr lang="zh-CN" altLang="en-US" sz="1000" b="1" dirty="0"/>
              <a:t>结构图中</a:t>
            </a:r>
            <a:r>
              <a:rPr lang="zh-CN" altLang="en-US" sz="1000" b="1" dirty="0" smtClean="0"/>
              <a:t>的工艺</a:t>
            </a:r>
            <a:r>
              <a:rPr lang="zh-CN" altLang="en-US" sz="1000" b="1" dirty="0"/>
              <a:t>美感</a:t>
            </a:r>
            <a:r>
              <a:rPr lang="en-US" altLang="zh-CN" sz="1000" b="1" dirty="0"/>
              <a:t>;</a:t>
            </a:r>
          </a:p>
          <a:p>
            <a:r>
              <a:rPr lang="en-US" altLang="zh-CN" sz="1000" b="1" dirty="0"/>
              <a:t>3.</a:t>
            </a:r>
            <a:r>
              <a:rPr lang="zh-CN" altLang="en-US" sz="1000" b="1" dirty="0"/>
              <a:t>绘图的线条一股使用</a:t>
            </a:r>
            <a:r>
              <a:rPr lang="zh-CN" altLang="en-US" sz="1000" b="1" dirty="0" smtClean="0"/>
              <a:t>单线条</a:t>
            </a:r>
            <a:r>
              <a:rPr lang="zh-CN" altLang="en-US" sz="1000" b="1" dirty="0" smtClean="0"/>
              <a:t>勾勒，要求</a:t>
            </a:r>
            <a:r>
              <a:rPr lang="zh-CN" altLang="en-US" sz="1000" b="1" dirty="0"/>
              <a:t>流畅、圆顺、</a:t>
            </a:r>
            <a:r>
              <a:rPr lang="zh-CN" altLang="en-US" sz="1000" b="1" dirty="0" smtClean="0"/>
              <a:t>整洁，有利于</a:t>
            </a:r>
            <a:r>
              <a:rPr lang="zh-CN" altLang="en-US" sz="1000" b="1" dirty="0"/>
              <a:t>服装结构的准确表达</a:t>
            </a:r>
            <a:r>
              <a:rPr lang="zh-CN" altLang="en-US" sz="1000" b="1" dirty="0" smtClean="0"/>
              <a:t>。</a:t>
            </a:r>
            <a:endParaRPr lang="zh-CN" altLang="en-US" sz="1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1750"/>
            <a:ext cx="5435121" cy="210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944920" y="2499742"/>
            <a:ext cx="2643833" cy="211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08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26749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/>
              <a:t>(</a:t>
            </a:r>
            <a:r>
              <a:rPr lang="zh-CN" altLang="en-US" sz="1000" b="1" dirty="0"/>
              <a:t>二</a:t>
            </a:r>
            <a:r>
              <a:rPr lang="en-US" altLang="zh-CN" sz="1000" b="1" dirty="0"/>
              <a:t>)</a:t>
            </a:r>
            <a:r>
              <a:rPr lang="zh-CN" altLang="en-US" sz="1000" b="1" dirty="0"/>
              <a:t>服装款式图的表现</a:t>
            </a:r>
          </a:p>
          <a:p>
            <a:r>
              <a:rPr lang="zh-CN" altLang="en-US" sz="1000" b="1" dirty="0"/>
              <a:t>绘制服装款式图</a:t>
            </a:r>
            <a:r>
              <a:rPr lang="zh-CN" altLang="en-US" sz="1000" b="1" dirty="0" smtClean="0"/>
              <a:t>可以借助于绘图</a:t>
            </a:r>
            <a:r>
              <a:rPr lang="zh-CN" altLang="en-US" sz="1000" b="1" dirty="0"/>
              <a:t>工</a:t>
            </a:r>
            <a:r>
              <a:rPr lang="zh-CN" altLang="en-US" sz="1000" b="1" dirty="0" smtClean="0"/>
              <a:t>具</a:t>
            </a:r>
            <a:r>
              <a:rPr lang="zh-CN" altLang="en-US" sz="1000" b="1" dirty="0"/>
              <a:t>或者手</a:t>
            </a:r>
            <a:r>
              <a:rPr lang="zh-CN" altLang="en-US" sz="1000" b="1" dirty="0" smtClean="0"/>
              <a:t>绘，绘制</a:t>
            </a:r>
            <a:r>
              <a:rPr lang="zh-CN" altLang="en-US" sz="1000" b="1" dirty="0"/>
              <a:t>过程中应准确地掌握其线条的运用。服装款式图中</a:t>
            </a:r>
            <a:r>
              <a:rPr lang="zh-CN" altLang="en-US" sz="1000" b="1" dirty="0" smtClean="0"/>
              <a:t>常用</a:t>
            </a:r>
            <a:r>
              <a:rPr lang="zh-CN" altLang="en-US" sz="1000" b="1" dirty="0"/>
              <a:t>的线有粗实线、细实线、虚线。其中粗实</a:t>
            </a:r>
            <a:r>
              <a:rPr lang="zh-CN" altLang="en-US" sz="1000" b="1" dirty="0" smtClean="0"/>
              <a:t>线，是</a:t>
            </a:r>
            <a:r>
              <a:rPr lang="zh-CN" altLang="en-US" sz="1000" b="1" dirty="0"/>
              <a:t>体现服装款式的轮廓线</a:t>
            </a:r>
            <a:r>
              <a:rPr lang="en-US" altLang="zh-CN" sz="1000" b="1" dirty="0"/>
              <a:t>;</a:t>
            </a:r>
            <a:r>
              <a:rPr lang="zh-CN" altLang="en-US" sz="1000" b="1" dirty="0"/>
              <a:t>细</a:t>
            </a:r>
            <a:r>
              <a:rPr lang="zh-CN" altLang="en-US" sz="1000" b="1" dirty="0" smtClean="0"/>
              <a:t>实线，是</a:t>
            </a:r>
            <a:r>
              <a:rPr lang="zh-CN" altLang="en-US" sz="1000" b="1" dirty="0"/>
              <a:t>体现服装款式的内部分</a:t>
            </a:r>
            <a:r>
              <a:rPr lang="zh-CN" altLang="en-US" sz="1000" b="1" dirty="0" smtClean="0"/>
              <a:t>割线</a:t>
            </a:r>
            <a:r>
              <a:rPr lang="zh-CN" altLang="en-US" sz="1000" b="1" dirty="0"/>
              <a:t>、省道线、装饰线</a:t>
            </a:r>
            <a:r>
              <a:rPr lang="en-US" altLang="zh-CN" sz="1000" b="1" dirty="0"/>
              <a:t>;</a:t>
            </a:r>
            <a:r>
              <a:rPr lang="zh-CN" altLang="en-US" sz="1000" b="1" dirty="0" smtClean="0"/>
              <a:t>虚线，体现</a:t>
            </a:r>
            <a:r>
              <a:rPr lang="zh-CN" altLang="en-US" sz="1000" b="1" dirty="0"/>
              <a:t>服装款式中所有的缝辑线。</a:t>
            </a:r>
          </a:p>
          <a:p>
            <a:r>
              <a:rPr lang="en-US" altLang="zh-CN" sz="1000" b="1" dirty="0"/>
              <a:t>(</a:t>
            </a:r>
            <a:r>
              <a:rPr lang="zh-CN" altLang="en-US" sz="1000" b="1" dirty="0"/>
              <a:t>三</a:t>
            </a:r>
            <a:r>
              <a:rPr lang="en-US" altLang="zh-CN" sz="1000" b="1" dirty="0"/>
              <a:t>)</a:t>
            </a:r>
            <a:r>
              <a:rPr lang="zh-CN" altLang="en-US" sz="1000" b="1" dirty="0"/>
              <a:t>服装款式图的绘制步骤</a:t>
            </a:r>
          </a:p>
          <a:p>
            <a:r>
              <a:rPr lang="zh-CN" altLang="en-US" sz="1000" b="1" dirty="0"/>
              <a:t>绘制服装款式图要求绘制者首先对服装结构</a:t>
            </a:r>
            <a:r>
              <a:rPr lang="zh-CN" altLang="en-US" sz="1000" b="1" dirty="0" smtClean="0"/>
              <a:t>弄清楚，同时</a:t>
            </a:r>
            <a:r>
              <a:rPr lang="zh-CN" altLang="en-US" sz="1000" b="1" dirty="0"/>
              <a:t>熟练地掌握绘制的</a:t>
            </a:r>
            <a:r>
              <a:rPr lang="zh-CN" altLang="en-US" sz="1000" b="1" dirty="0" smtClean="0"/>
              <a:t>技巧，然后</a:t>
            </a:r>
            <a:r>
              <a:rPr lang="zh-CN" altLang="en-US" sz="1000" b="1" dirty="0"/>
              <a:t>先整体再</a:t>
            </a:r>
            <a:r>
              <a:rPr lang="zh-CN" altLang="en-US" sz="1000" b="1" dirty="0" smtClean="0"/>
              <a:t>局部，先</a:t>
            </a:r>
            <a:r>
              <a:rPr lang="zh-CN" altLang="en-US" sz="1000" b="1" dirty="0" smtClean="0"/>
              <a:t>外轮廓再局部</a:t>
            </a:r>
            <a:r>
              <a:rPr lang="zh-CN" altLang="en-US" sz="1000" b="1" dirty="0"/>
              <a:t>与细节。注意款式比例的</a:t>
            </a:r>
            <a:r>
              <a:rPr lang="zh-CN" altLang="en-US" sz="1000" b="1" dirty="0" smtClean="0"/>
              <a:t>准确，结构</a:t>
            </a:r>
            <a:r>
              <a:rPr lang="zh-CN" altLang="en-US" sz="1000" b="1" dirty="0"/>
              <a:t>的</a:t>
            </a:r>
            <a:r>
              <a:rPr lang="zh-CN" altLang="en-US" sz="1000" b="1" dirty="0" smtClean="0"/>
              <a:t>完整，线</a:t>
            </a:r>
            <a:r>
              <a:rPr lang="zh-CN" altLang="en-US" sz="1000" b="1" dirty="0"/>
              <a:t>迹的清晰明确</a:t>
            </a:r>
            <a:r>
              <a:rPr lang="zh-CN" altLang="en-US" sz="1000" b="1" dirty="0" smtClean="0"/>
              <a:t>。</a:t>
            </a:r>
            <a:endParaRPr lang="en-US" altLang="zh-CN" sz="1000" b="1" dirty="0" smtClean="0"/>
          </a:p>
          <a:p>
            <a:r>
              <a:rPr lang="zh-CN" altLang="en-US" sz="1000" b="1" dirty="0"/>
              <a:t>服装款式图常使用的绘制工具有铅笔、橡皮、黑色水笔、签字笔以及绘图纸、直线尺</a:t>
            </a:r>
            <a:r>
              <a:rPr lang="zh-CN" altLang="en-US" sz="1000" b="1" dirty="0" smtClean="0"/>
              <a:t>、三角板</a:t>
            </a:r>
            <a:r>
              <a:rPr lang="zh-CN" altLang="en-US" sz="1000" b="1" dirty="0"/>
              <a:t>、曲线板等。</a:t>
            </a:r>
            <a:r>
              <a:rPr lang="zh-CN" altLang="en-US" sz="1000" b="1" dirty="0" smtClean="0"/>
              <a:t>款式</a:t>
            </a:r>
            <a:r>
              <a:rPr lang="zh-CN" altLang="en-US" sz="1000" b="1" dirty="0"/>
              <a:t>绘图中不论用哪种</a:t>
            </a:r>
            <a:r>
              <a:rPr lang="zh-CN" altLang="en-US" sz="1000" b="1" dirty="0" smtClean="0"/>
              <a:t>线，都</a:t>
            </a:r>
            <a:r>
              <a:rPr lang="zh-CN" altLang="en-US" sz="1000" b="1" dirty="0"/>
              <a:t>要求直线要画得横平</a:t>
            </a:r>
            <a:r>
              <a:rPr lang="zh-CN" altLang="en-US" sz="1000" b="1" dirty="0" smtClean="0"/>
              <a:t>竖直，线</a:t>
            </a:r>
            <a:r>
              <a:rPr lang="zh-CN" altLang="en-US" sz="1000" b="1" dirty="0"/>
              <a:t>迹</a:t>
            </a:r>
            <a:r>
              <a:rPr lang="zh-CN" altLang="en-US" sz="1000" b="1" dirty="0" smtClean="0"/>
              <a:t>均匀，弧线</a:t>
            </a:r>
            <a:r>
              <a:rPr lang="zh-CN" altLang="en-US" sz="1000" b="1" dirty="0"/>
              <a:t>圆</a:t>
            </a:r>
            <a:r>
              <a:rPr lang="zh-CN" altLang="en-US" sz="1000" b="1" dirty="0" smtClean="0"/>
              <a:t>顺，注重</a:t>
            </a:r>
            <a:r>
              <a:rPr lang="zh-CN" altLang="en-US" sz="1000" b="1" dirty="0"/>
              <a:t>对称。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" t="5405" r="5048" b="3624"/>
          <a:stretch/>
        </p:blipFill>
        <p:spPr bwMode="auto">
          <a:xfrm>
            <a:off x="1312332" y="2006600"/>
            <a:ext cx="6096001" cy="260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318995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/>
              <a:t>(</a:t>
            </a:r>
            <a:r>
              <a:rPr lang="zh-CN" altLang="en-US" sz="1000" b="1" dirty="0"/>
              <a:t>四</a:t>
            </a:r>
            <a:r>
              <a:rPr lang="en-US" altLang="zh-CN" sz="1000" b="1" dirty="0"/>
              <a:t>)</a:t>
            </a:r>
            <a:r>
              <a:rPr lang="zh-CN" altLang="en-US" sz="1000" b="1" dirty="0"/>
              <a:t>服装款式图的绘制方法</a:t>
            </a:r>
          </a:p>
          <a:p>
            <a:r>
              <a:rPr lang="zh-CN" altLang="en-US" sz="1000" b="1" dirty="0"/>
              <a:t>服装款式图的绘制方法主要有格律绘制法、模板绘制法和徒手绘制法等。</a:t>
            </a:r>
          </a:p>
          <a:p>
            <a:r>
              <a:rPr lang="en-US" altLang="zh-CN" sz="1000" b="1" dirty="0"/>
              <a:t>(1)</a:t>
            </a:r>
            <a:r>
              <a:rPr lang="zh-CN" altLang="en-US" sz="1000" b="1" dirty="0"/>
              <a:t>款式图的格律绘制与</a:t>
            </a:r>
            <a:r>
              <a:rPr lang="zh-CN" altLang="en-US" sz="1000" b="1" dirty="0" smtClean="0"/>
              <a:t>运用在我</a:t>
            </a:r>
            <a:r>
              <a:rPr lang="zh-CN" altLang="en-US" sz="1000" b="1" dirty="0"/>
              <a:t>国</a:t>
            </a:r>
            <a:r>
              <a:rPr lang="zh-CN" altLang="en-US" sz="1000" b="1" dirty="0" smtClean="0"/>
              <a:t>传统</a:t>
            </a:r>
            <a:r>
              <a:rPr lang="zh-CN" altLang="en-US" sz="1000" b="1" dirty="0"/>
              <a:t>工艺美术图案</a:t>
            </a:r>
            <a:r>
              <a:rPr lang="zh-CN" altLang="en-US" sz="1000" b="1" dirty="0" smtClean="0"/>
              <a:t>中，常</a:t>
            </a:r>
            <a:r>
              <a:rPr lang="zh-CN" altLang="en-US" sz="1000" b="1" dirty="0"/>
              <a:t>采用九宫格、米字格等格律为构图、布局、结构的主要</a:t>
            </a:r>
            <a:r>
              <a:rPr lang="zh-CN" altLang="en-US" sz="1000" b="1" dirty="0" smtClean="0"/>
              <a:t>手段，并</a:t>
            </a:r>
            <a:r>
              <a:rPr lang="zh-CN" altLang="en-US" sz="1000" b="1" dirty="0"/>
              <a:t>一直沿用</a:t>
            </a:r>
            <a:r>
              <a:rPr lang="zh-CN" altLang="en-US" sz="1000" b="1" dirty="0" smtClean="0"/>
              <a:t>于至今。</a:t>
            </a:r>
            <a:endParaRPr lang="zh-CN" altLang="en-US" sz="1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26881"/>
            <a:ext cx="5529191" cy="388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13579"/>
            <a:ext cx="5268670" cy="358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197916"/>
            <a:ext cx="7614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/>
              <a:t>服装款式图的格律</a:t>
            </a:r>
            <a:r>
              <a:rPr lang="zh-CN" altLang="en-US" sz="1000" b="1" dirty="0" smtClean="0"/>
              <a:t>运用，主要</a:t>
            </a:r>
            <a:r>
              <a:rPr lang="zh-CN" altLang="en-US" sz="1000" b="1" dirty="0"/>
              <a:t>体现在人体外廓形</a:t>
            </a:r>
            <a:r>
              <a:rPr lang="zh-CN" altLang="en-US" sz="1000" b="1" dirty="0" smtClean="0"/>
              <a:t>上，将</a:t>
            </a:r>
            <a:r>
              <a:rPr lang="zh-CN" altLang="en-US" sz="1000" b="1" dirty="0"/>
              <a:t>九宫格、米字格按人体的主要结构点组织</a:t>
            </a:r>
            <a:r>
              <a:rPr lang="zh-CN" altLang="en-US" sz="1000" b="1" dirty="0" smtClean="0"/>
              <a:t>格律，构成</a:t>
            </a:r>
            <a:r>
              <a:rPr lang="en-US" altLang="zh-CN" sz="1000" b="1" dirty="0"/>
              <a:t>16</a:t>
            </a:r>
            <a:r>
              <a:rPr lang="zh-CN" altLang="en-US" sz="1000" b="1" dirty="0" smtClean="0"/>
              <a:t>格，</a:t>
            </a:r>
            <a:r>
              <a:rPr lang="en-US" altLang="zh-CN" sz="1000" b="1" dirty="0" smtClean="0"/>
              <a:t>5</a:t>
            </a:r>
            <a:r>
              <a:rPr lang="zh-CN" altLang="en-US" sz="1000" b="1" dirty="0"/>
              <a:t>个</a:t>
            </a:r>
            <a:r>
              <a:rPr lang="zh-CN" altLang="en-US" sz="1000" b="1" dirty="0" smtClean="0"/>
              <a:t>节点，形成</a:t>
            </a:r>
            <a:r>
              <a:rPr lang="zh-CN" altLang="en-US" sz="1000" b="1" dirty="0"/>
              <a:t>了款式构成分割、定位的</a:t>
            </a:r>
            <a:r>
              <a:rPr lang="zh-CN" altLang="en-US" sz="1000" b="1" dirty="0" smtClean="0"/>
              <a:t>依据，并</a:t>
            </a:r>
            <a:r>
              <a:rPr lang="zh-CN" altLang="en-US" sz="1000" b="1" dirty="0"/>
              <a:t>以此作为款式变化定位的根据。为能准确画款式格律</a:t>
            </a:r>
            <a:r>
              <a:rPr lang="zh-CN" altLang="en-US" sz="1000" b="1" dirty="0" smtClean="0"/>
              <a:t>图，可</a:t>
            </a:r>
            <a:r>
              <a:rPr lang="zh-CN" altLang="en-US" sz="1000" b="1" dirty="0"/>
              <a:t>根据服装效果图中八头身人体比例画出人体基本形的立面图。此种人体基本形的</a:t>
            </a:r>
            <a:r>
              <a:rPr lang="zh-CN" altLang="en-US" sz="1000" b="1" dirty="0" smtClean="0"/>
              <a:t>立面图，可用</a:t>
            </a:r>
            <a:r>
              <a:rPr lang="zh-CN" altLang="en-US" sz="1000" b="1" dirty="0"/>
              <a:t>硬纸板先做好格律图</a:t>
            </a:r>
            <a:r>
              <a:rPr lang="zh-CN" altLang="en-US" sz="1000" b="1" dirty="0" smtClean="0"/>
              <a:t>模板，学生</a:t>
            </a:r>
            <a:r>
              <a:rPr lang="zh-CN" altLang="en-US" sz="1000" b="1" dirty="0"/>
              <a:t>做作业时可使用。服装格律运用</a:t>
            </a:r>
            <a:r>
              <a:rPr lang="en-US" altLang="zh-CN" sz="1000" b="1" dirty="0"/>
              <a:t>:</a:t>
            </a:r>
            <a:r>
              <a:rPr lang="zh-CN" altLang="en-US" sz="1000" b="1" dirty="0"/>
              <a:t>为更好地表现不同的服装</a:t>
            </a:r>
            <a:r>
              <a:rPr lang="zh-CN" altLang="en-US" sz="1000" b="1" dirty="0" smtClean="0"/>
              <a:t>款式，可</a:t>
            </a:r>
            <a:r>
              <a:rPr lang="zh-CN" altLang="en-US" sz="1000" b="1" dirty="0"/>
              <a:t>根据各种款式的长短</a:t>
            </a:r>
            <a:r>
              <a:rPr lang="zh-CN" altLang="en-US" sz="1000" b="1" dirty="0" smtClean="0"/>
              <a:t>不同，做出</a:t>
            </a:r>
            <a:r>
              <a:rPr lang="zh-CN" altLang="en-US" sz="1000" b="1" dirty="0"/>
              <a:t>长款服装格律图和短款服装格律图纸</a:t>
            </a:r>
            <a:r>
              <a:rPr lang="zh-CN" altLang="en-US" sz="1000" b="1" dirty="0" smtClean="0"/>
              <a:t>模，再</a:t>
            </a:r>
            <a:r>
              <a:rPr lang="zh-CN" altLang="en-US" sz="1000" b="1" dirty="0"/>
              <a:t>根据服装效果图绘制服装款式图</a:t>
            </a:r>
            <a:r>
              <a:rPr lang="zh-CN" altLang="en-US" sz="1000" b="1" dirty="0" smtClean="0"/>
              <a:t>。</a:t>
            </a:r>
            <a:endParaRPr lang="zh-CN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27"/>
            <a:ext cx="6863609" cy="499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204070" y="1635646"/>
            <a:ext cx="18324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/>
              <a:t>绘图时要求仔细审视服装效果图或服装照片中的服装整体、局部及各部分的分割细节关系</a:t>
            </a:r>
            <a:r>
              <a:rPr lang="zh-CN" altLang="en-US" sz="1200" b="1" dirty="0" smtClean="0"/>
              <a:t>等，按</a:t>
            </a:r>
            <a:r>
              <a:rPr lang="zh-CN" altLang="en-US" sz="1200" b="1" dirty="0"/>
              <a:t>格律形式</a:t>
            </a:r>
            <a:r>
              <a:rPr lang="en-US" altLang="zh-CN" sz="1200" b="1" dirty="0"/>
              <a:t>(</a:t>
            </a:r>
            <a:r>
              <a:rPr lang="zh-CN" altLang="en-US" sz="1200" b="1" dirty="0"/>
              <a:t>注意不需要画</a:t>
            </a:r>
            <a:r>
              <a:rPr lang="zh-CN" altLang="en-US" sz="1200" b="1" dirty="0" smtClean="0"/>
              <a:t>透视，不</a:t>
            </a:r>
            <a:r>
              <a:rPr lang="zh-CN" altLang="en-US" sz="1200" b="1" dirty="0"/>
              <a:t>需画人物形象、姿态、动作</a:t>
            </a:r>
            <a:r>
              <a:rPr lang="en-US" altLang="zh-CN" sz="1200" b="1" dirty="0" smtClean="0"/>
              <a:t>)</a:t>
            </a:r>
            <a:r>
              <a:rPr lang="zh-CN" altLang="en-US" sz="1200" b="1" dirty="0" smtClean="0"/>
              <a:t>，用</a:t>
            </a:r>
            <a:r>
              <a:rPr lang="zh-CN" altLang="en-US" sz="1200" b="1" dirty="0"/>
              <a:t>立面图或平视法</a:t>
            </a:r>
            <a:r>
              <a:rPr lang="zh-CN" altLang="en-US" sz="1200" b="1" dirty="0" smtClean="0"/>
              <a:t>表现，形成</a:t>
            </a:r>
            <a:r>
              <a:rPr lang="zh-CN" altLang="en-US" sz="1200" b="1" dirty="0"/>
              <a:t>规范、标准的服装款式图。</a:t>
            </a:r>
          </a:p>
        </p:txBody>
      </p:sp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5" y="843558"/>
            <a:ext cx="5777905" cy="404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91" y="875473"/>
            <a:ext cx="2429927" cy="41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95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学生练习实例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9335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2714</Words>
  <Application>Microsoft Office PowerPoint</Application>
  <PresentationFormat>全屏显示(16:9)</PresentationFormat>
  <Paragraphs>101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</dc:creator>
  <cp:lastModifiedBy>eric</cp:lastModifiedBy>
  <cp:revision>15</cp:revision>
  <dcterms:created xsi:type="dcterms:W3CDTF">2014-04-17T02:52:24Z</dcterms:created>
  <dcterms:modified xsi:type="dcterms:W3CDTF">2014-04-17T07:43:11Z</dcterms:modified>
</cp:coreProperties>
</file>