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7" autoAdjust="0"/>
    <p:restoredTop sz="94660"/>
  </p:normalViewPr>
  <p:slideViewPr>
    <p:cSldViewPr>
      <p:cViewPr>
        <p:scale>
          <a:sx n="100" d="100"/>
          <a:sy n="100" d="100"/>
        </p:scale>
        <p:origin x="-1470" y="-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D237-65B2-4B09-9EBD-809EF2693939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8AAD5-2D8C-4395-8D46-01F61FF13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3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8AAD5-2D8C-4395-8D46-01F61FF13D1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06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8AAD5-2D8C-4395-8D46-01F61FF13D1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8AAD5-2D8C-4395-8D46-01F61FF13D1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0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8AAD5-2D8C-4395-8D46-01F61FF13D1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0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8AAD5-2D8C-4395-8D46-01F61FF13D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0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8AAD5-2D8C-4395-8D46-01F61FF13D1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0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8AAD5-2D8C-4395-8D46-01F61FF13D1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0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8AAD5-2D8C-4395-8D46-01F61FF13D1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06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8AAD5-2D8C-4395-8D46-01F61FF13D1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0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8AAD5-2D8C-4395-8D46-01F61FF13D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3527970" y="267494"/>
            <a:ext cx="5616030" cy="1584176"/>
          </a:xfrm>
          <a:custGeom>
            <a:avLst/>
            <a:gdLst>
              <a:gd name="connsiteX0" fmla="*/ 0 w 4539786"/>
              <a:gd name="connsiteY0" fmla="*/ 626533 h 864668"/>
              <a:gd name="connsiteX1" fmla="*/ 127000 w 4539786"/>
              <a:gd name="connsiteY1" fmla="*/ 821267 h 864668"/>
              <a:gd name="connsiteX2" fmla="*/ 609600 w 4539786"/>
              <a:gd name="connsiteY2" fmla="*/ 465667 h 864668"/>
              <a:gd name="connsiteX3" fmla="*/ 1346200 w 4539786"/>
              <a:gd name="connsiteY3" fmla="*/ 846667 h 864668"/>
              <a:gd name="connsiteX4" fmla="*/ 863600 w 4539786"/>
              <a:gd name="connsiteY4" fmla="*/ 778933 h 864668"/>
              <a:gd name="connsiteX5" fmla="*/ 1490133 w 4539786"/>
              <a:gd name="connsiteY5" fmla="*/ 567267 h 864668"/>
              <a:gd name="connsiteX6" fmla="*/ 2150533 w 4539786"/>
              <a:gd name="connsiteY6" fmla="*/ 778933 h 864668"/>
              <a:gd name="connsiteX7" fmla="*/ 2794000 w 4539786"/>
              <a:gd name="connsiteY7" fmla="*/ 423333 h 864668"/>
              <a:gd name="connsiteX8" fmla="*/ 3462867 w 4539786"/>
              <a:gd name="connsiteY8" fmla="*/ 728133 h 864668"/>
              <a:gd name="connsiteX9" fmla="*/ 4047067 w 4539786"/>
              <a:gd name="connsiteY9" fmla="*/ 440267 h 864668"/>
              <a:gd name="connsiteX10" fmla="*/ 4538133 w 4539786"/>
              <a:gd name="connsiteY10" fmla="*/ 601133 h 864668"/>
              <a:gd name="connsiteX11" fmla="*/ 3877733 w 4539786"/>
              <a:gd name="connsiteY11" fmla="*/ 338667 h 864668"/>
              <a:gd name="connsiteX12" fmla="*/ 4334933 w 4539786"/>
              <a:gd name="connsiteY12" fmla="*/ 0 h 86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39786" h="864668">
                <a:moveTo>
                  <a:pt x="0" y="626533"/>
                </a:moveTo>
                <a:cubicBezTo>
                  <a:pt x="12700" y="737305"/>
                  <a:pt x="25400" y="848078"/>
                  <a:pt x="127000" y="821267"/>
                </a:cubicBezTo>
                <a:cubicBezTo>
                  <a:pt x="228600" y="794456"/>
                  <a:pt x="406400" y="461434"/>
                  <a:pt x="609600" y="465667"/>
                </a:cubicBezTo>
                <a:cubicBezTo>
                  <a:pt x="812800" y="469900"/>
                  <a:pt x="1303867" y="794456"/>
                  <a:pt x="1346200" y="846667"/>
                </a:cubicBezTo>
                <a:cubicBezTo>
                  <a:pt x="1388533" y="898878"/>
                  <a:pt x="839611" y="825500"/>
                  <a:pt x="863600" y="778933"/>
                </a:cubicBezTo>
                <a:cubicBezTo>
                  <a:pt x="887589" y="732366"/>
                  <a:pt x="1275644" y="567267"/>
                  <a:pt x="1490133" y="567267"/>
                </a:cubicBezTo>
                <a:cubicBezTo>
                  <a:pt x="1704622" y="567267"/>
                  <a:pt x="1933222" y="802922"/>
                  <a:pt x="2150533" y="778933"/>
                </a:cubicBezTo>
                <a:cubicBezTo>
                  <a:pt x="2367844" y="754944"/>
                  <a:pt x="2575278" y="431800"/>
                  <a:pt x="2794000" y="423333"/>
                </a:cubicBezTo>
                <a:cubicBezTo>
                  <a:pt x="3012722" y="414866"/>
                  <a:pt x="3254023" y="725311"/>
                  <a:pt x="3462867" y="728133"/>
                </a:cubicBezTo>
                <a:cubicBezTo>
                  <a:pt x="3671711" y="730955"/>
                  <a:pt x="3867856" y="461434"/>
                  <a:pt x="4047067" y="440267"/>
                </a:cubicBezTo>
                <a:cubicBezTo>
                  <a:pt x="4226278" y="419100"/>
                  <a:pt x="4566355" y="618066"/>
                  <a:pt x="4538133" y="601133"/>
                </a:cubicBezTo>
                <a:cubicBezTo>
                  <a:pt x="4509911" y="584200"/>
                  <a:pt x="3911600" y="438856"/>
                  <a:pt x="3877733" y="338667"/>
                </a:cubicBezTo>
                <a:cubicBezTo>
                  <a:pt x="3843866" y="238478"/>
                  <a:pt x="4089399" y="119239"/>
                  <a:pt x="4334933" y="0"/>
                </a:cubicBezTo>
              </a:path>
            </a:pathLst>
          </a:custGeom>
          <a:noFill/>
          <a:ln w="47625">
            <a:solidFill>
              <a:schemeClr val="tx1"/>
            </a:solidFill>
          </a:ln>
          <a:effectLst>
            <a:outerShdw blurRad="50800" dist="50800" dir="1338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34702" y="827674"/>
            <a:ext cx="4176464" cy="830997"/>
          </a:xfrm>
          <a:prstGeom prst="rect">
            <a:avLst/>
          </a:prstGeom>
          <a:noFill/>
          <a:effectLst>
            <a:outerShdw blurRad="50800" dist="50800" dir="16980000" algn="ctr" rotWithShape="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服装</a:t>
            </a:r>
            <a:r>
              <a:rPr lang="zh-CN" altLang="en-US" sz="4800" dirty="0" smtClean="0"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款式设计</a:t>
            </a:r>
            <a:endParaRPr lang="zh-CN" altLang="en-US" sz="4800" dirty="0"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4" name="AutoShape 2" descr="http://t10.baidu.com/it/u=2487881133,2815901491&amp;fm=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7" descr="http://imgt1.bdstatic.com/it/u=1165470207,2336296816&amp;fm=21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AutoShape 2" descr="http://imgt0.bdstatic.com/it/u=572703765,3902091997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68062"/>
            <a:ext cx="1510629" cy="86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24046"/>
            <a:ext cx="1006033" cy="5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wenwen.soso.com/p/20111028/20111028210417-181905649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51200">
                        <a14:foregroundMark x1="11400" y1="26812" x2="18000" y2="99638"/>
                        <a14:foregroundMark x1="7400" y1="38406" x2="4000" y2="92391"/>
                        <a14:foregroundMark x1="10600" y1="21014" x2="200" y2="72101"/>
                        <a14:foregroundMark x1="12000" y1="17391" x2="20800" y2="5797"/>
                        <a14:foregroundMark x1="34400" y1="18841" x2="36600" y2="98551"/>
                        <a14:foregroundMark x1="10800" y1="13406" x2="16200" y2="8696"/>
                        <a14:foregroundMark x1="12200" y1="68478" x2="12600" y2="92029"/>
                        <a14:foregroundMark x1="33800" y1="35507" x2="35800" y2="89855"/>
                        <a14:foregroundMark x1="37800" y1="17029" x2="48400" y2="78986"/>
                        <a14:foregroundMark x1="34000" y1="7609" x2="39800" y2="32246"/>
                        <a14:foregroundMark x1="41400" y1="10145" x2="46000" y2="34783"/>
                        <a14:foregroundMark x1="8800" y1="60870" x2="10800" y2="90580"/>
                        <a14:foregroundMark x1="3400" y1="37319" x2="1600" y2="54348"/>
                        <a14:foregroundMark x1="1600" y1="13043" x2="10200" y2="23188"/>
                        <a14:foregroundMark x1="37200" y1="4348" x2="49600" y2="35507"/>
                        <a14:foregroundMark x1="47000" y1="2899" x2="49200" y2="89493"/>
                        <a14:foregroundMark x1="49000" y1="8696" x2="51200" y2="42391"/>
                        <a14:backgroundMark x1="24800" y1="2899" x2="24800" y2="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48657" y="2051620"/>
            <a:ext cx="2381250" cy="26289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8" b="90000" l="0" r="89776">
                        <a14:backgroundMark x1="50160" y1="10833" x2="51438" y2="1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44" y="1432967"/>
            <a:ext cx="2981325" cy="3429000"/>
          </a:xfrm>
          <a:prstGeom prst="rect">
            <a:avLst/>
          </a:prstGeom>
          <a:noFill/>
          <a:ln>
            <a:noFill/>
          </a:ln>
          <a:effectLst>
            <a:outerShdw dist="35921" dir="1314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497" r="50000" b="52602"/>
          <a:stretch/>
        </p:blipFill>
        <p:spPr bwMode="auto">
          <a:xfrm>
            <a:off x="94430" y="16254"/>
            <a:ext cx="733154" cy="10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50000" r="53369" b="3770"/>
          <a:stretch/>
        </p:blipFill>
        <p:spPr bwMode="auto">
          <a:xfrm>
            <a:off x="14917" y="3795886"/>
            <a:ext cx="718237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4" t="3600" r="6833" b="52957"/>
          <a:stretch/>
        </p:blipFill>
        <p:spPr bwMode="auto">
          <a:xfrm>
            <a:off x="72008" y="1308857"/>
            <a:ext cx="611560" cy="1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51972" r="5848" b="3852"/>
          <a:stretch/>
        </p:blipFill>
        <p:spPr bwMode="auto">
          <a:xfrm>
            <a:off x="52704" y="2499742"/>
            <a:ext cx="630864" cy="1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27584" y="0"/>
            <a:ext cx="0" cy="5143500"/>
          </a:xfrm>
          <a:prstGeom prst="line">
            <a:avLst/>
          </a:prstGeom>
          <a:ln w="920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71600" y="843558"/>
            <a:ext cx="0" cy="4299942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616018" y="1846546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工</a:t>
            </a:r>
            <a:r>
              <a:rPr lang="zh-CN" altLang="en-US" sz="1400" dirty="0" smtClean="0"/>
              <a:t>作制服</a:t>
            </a:r>
            <a:r>
              <a:rPr lang="en-US" altLang="zh-CN" sz="1400" dirty="0" smtClean="0"/>
              <a:t>/</a:t>
            </a:r>
            <a:r>
              <a:rPr lang="zh-CN" altLang="en-US" sz="1400" dirty="0"/>
              <a:t>职业装</a:t>
            </a:r>
          </a:p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/>
          <a:stretch/>
        </p:blipFill>
        <p:spPr bwMode="auto">
          <a:xfrm>
            <a:off x="1259632" y="94230"/>
            <a:ext cx="2758775" cy="231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pic7.nipic.com/20100517/4857166_090734068509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7"/>
          <a:stretch/>
        </p:blipFill>
        <p:spPr bwMode="auto">
          <a:xfrm>
            <a:off x="4211960" y="130489"/>
            <a:ext cx="3511481" cy="2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13" y="2571750"/>
            <a:ext cx="6007122" cy="217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25657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旗袍</a:t>
            </a:r>
            <a:endParaRPr lang="zh-CN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1259632" y="2408462"/>
            <a:ext cx="791212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18407" y="130489"/>
            <a:ext cx="45719" cy="23008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402135" y="2407196"/>
            <a:ext cx="59760" cy="2736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3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7209"/>
            <a:ext cx="2069739" cy="445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497" r="50000" b="52602"/>
          <a:stretch/>
        </p:blipFill>
        <p:spPr bwMode="auto">
          <a:xfrm>
            <a:off x="94430" y="16254"/>
            <a:ext cx="733154" cy="10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50000" r="53369" b="3770"/>
          <a:stretch/>
        </p:blipFill>
        <p:spPr bwMode="auto">
          <a:xfrm>
            <a:off x="14917" y="3795886"/>
            <a:ext cx="718237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4" t="3600" r="6833" b="52957"/>
          <a:stretch/>
        </p:blipFill>
        <p:spPr bwMode="auto">
          <a:xfrm>
            <a:off x="72008" y="1308857"/>
            <a:ext cx="611560" cy="1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51972" r="5848" b="3852"/>
          <a:stretch/>
        </p:blipFill>
        <p:spPr bwMode="auto">
          <a:xfrm>
            <a:off x="52704" y="2499742"/>
            <a:ext cx="630864" cy="1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27584" y="0"/>
            <a:ext cx="0" cy="5143500"/>
          </a:xfrm>
          <a:prstGeom prst="line">
            <a:avLst/>
          </a:prstGeom>
          <a:ln w="920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71600" y="843558"/>
            <a:ext cx="0" cy="4299942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7209"/>
            <a:ext cx="2908573" cy="445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http://e.hiphotos.bdimg.com/album/w%3D2048/sign=b3a1cd0977c6a7efb926af26c9c2ad51/32fa828ba61ea8d3a9af1cd2960a304e241f585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r="6937"/>
          <a:stretch/>
        </p:blipFill>
        <p:spPr bwMode="auto">
          <a:xfrm>
            <a:off x="6084168" y="347209"/>
            <a:ext cx="2314575" cy="446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98743" y="44544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礼服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63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2338947"/>
            <a:ext cx="3095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一 服装款式</a:t>
            </a:r>
            <a:r>
              <a:rPr lang="zh-CN" altLang="en-US" dirty="0" smtClean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设计概述 </a:t>
            </a:r>
            <a:endParaRPr lang="en-US" altLang="zh-CN" dirty="0" smtClean="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r>
              <a:rPr lang="zh-CN" altLang="en-US" dirty="0" smtClean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二 服装款式设计的美学原理 </a:t>
            </a:r>
            <a:endParaRPr lang="en-US" altLang="zh-CN" dirty="0" smtClean="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r>
              <a:rPr lang="zh-CN" altLang="en-US" dirty="0" smtClean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三 </a:t>
            </a:r>
            <a:r>
              <a:rPr lang="zh-CN" altLang="en-US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服装款式设计与</a:t>
            </a:r>
            <a:r>
              <a:rPr lang="zh-CN" altLang="en-US" dirty="0" smtClean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人体</a:t>
            </a:r>
            <a:endParaRPr lang="zh-CN" altLang="en-US" dirty="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495800" y="114300"/>
            <a:ext cx="4667250" cy="1346390"/>
          </a:xfrm>
          <a:custGeom>
            <a:avLst/>
            <a:gdLst>
              <a:gd name="connsiteX0" fmla="*/ 0 w 4667250"/>
              <a:gd name="connsiteY0" fmla="*/ 1019175 h 1346390"/>
              <a:gd name="connsiteX1" fmla="*/ 238125 w 4667250"/>
              <a:gd name="connsiteY1" fmla="*/ 1190625 h 1346390"/>
              <a:gd name="connsiteX2" fmla="*/ 657225 w 4667250"/>
              <a:gd name="connsiteY2" fmla="*/ 981075 h 1346390"/>
              <a:gd name="connsiteX3" fmla="*/ 1419225 w 4667250"/>
              <a:gd name="connsiteY3" fmla="*/ 1304925 h 1346390"/>
              <a:gd name="connsiteX4" fmla="*/ 1847850 w 4667250"/>
              <a:gd name="connsiteY4" fmla="*/ 819150 h 1346390"/>
              <a:gd name="connsiteX5" fmla="*/ 3028950 w 4667250"/>
              <a:gd name="connsiteY5" fmla="*/ 1123950 h 1346390"/>
              <a:gd name="connsiteX6" fmla="*/ 2657475 w 4667250"/>
              <a:gd name="connsiteY6" fmla="*/ 1343025 h 1346390"/>
              <a:gd name="connsiteX7" fmla="*/ 2895600 w 4667250"/>
              <a:gd name="connsiteY7" fmla="*/ 952500 h 1346390"/>
              <a:gd name="connsiteX8" fmla="*/ 3743325 w 4667250"/>
              <a:gd name="connsiteY8" fmla="*/ 1104900 h 1346390"/>
              <a:gd name="connsiteX9" fmla="*/ 4105275 w 4667250"/>
              <a:gd name="connsiteY9" fmla="*/ 533400 h 1346390"/>
              <a:gd name="connsiteX10" fmla="*/ 4667250 w 4667250"/>
              <a:gd name="connsiteY10" fmla="*/ 0 h 134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67250" h="1346390">
                <a:moveTo>
                  <a:pt x="0" y="1019175"/>
                </a:moveTo>
                <a:cubicBezTo>
                  <a:pt x="64294" y="1108075"/>
                  <a:pt x="128588" y="1196975"/>
                  <a:pt x="238125" y="1190625"/>
                </a:cubicBezTo>
                <a:cubicBezTo>
                  <a:pt x="347662" y="1184275"/>
                  <a:pt x="460375" y="962025"/>
                  <a:pt x="657225" y="981075"/>
                </a:cubicBezTo>
                <a:cubicBezTo>
                  <a:pt x="854075" y="1000125"/>
                  <a:pt x="1220788" y="1331912"/>
                  <a:pt x="1419225" y="1304925"/>
                </a:cubicBezTo>
                <a:cubicBezTo>
                  <a:pt x="1617662" y="1277938"/>
                  <a:pt x="1579563" y="849312"/>
                  <a:pt x="1847850" y="819150"/>
                </a:cubicBezTo>
                <a:cubicBezTo>
                  <a:pt x="2116137" y="788988"/>
                  <a:pt x="2894013" y="1036638"/>
                  <a:pt x="3028950" y="1123950"/>
                </a:cubicBezTo>
                <a:cubicBezTo>
                  <a:pt x="3163888" y="1211263"/>
                  <a:pt x="2679700" y="1371600"/>
                  <a:pt x="2657475" y="1343025"/>
                </a:cubicBezTo>
                <a:cubicBezTo>
                  <a:pt x="2635250" y="1314450"/>
                  <a:pt x="2714625" y="992187"/>
                  <a:pt x="2895600" y="952500"/>
                </a:cubicBezTo>
                <a:cubicBezTo>
                  <a:pt x="3076575" y="912813"/>
                  <a:pt x="3541713" y="1174750"/>
                  <a:pt x="3743325" y="1104900"/>
                </a:cubicBezTo>
                <a:cubicBezTo>
                  <a:pt x="3944937" y="1035050"/>
                  <a:pt x="3951287" y="717550"/>
                  <a:pt x="4105275" y="533400"/>
                </a:cubicBezTo>
                <a:cubicBezTo>
                  <a:pt x="4259263" y="349250"/>
                  <a:pt x="4463256" y="174625"/>
                  <a:pt x="466725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497" r="50000" b="52602"/>
          <a:stretch/>
        </p:blipFill>
        <p:spPr bwMode="auto">
          <a:xfrm>
            <a:off x="94430" y="16254"/>
            <a:ext cx="733154" cy="10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50000" r="53369" b="3770"/>
          <a:stretch/>
        </p:blipFill>
        <p:spPr bwMode="auto">
          <a:xfrm>
            <a:off x="14917" y="3795886"/>
            <a:ext cx="718237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4" t="3600" r="6833" b="52957"/>
          <a:stretch/>
        </p:blipFill>
        <p:spPr bwMode="auto">
          <a:xfrm>
            <a:off x="72008" y="1308857"/>
            <a:ext cx="611560" cy="1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51972" r="5848" b="3852"/>
          <a:stretch/>
        </p:blipFill>
        <p:spPr bwMode="auto">
          <a:xfrm>
            <a:off x="52704" y="2499742"/>
            <a:ext cx="630864" cy="1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99541"/>
            <a:ext cx="412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第一</a:t>
            </a:r>
            <a:r>
              <a:rPr lang="zh-CN" altLang="en-US" sz="3200" dirty="0" smtClean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章  服装款式设计</a:t>
            </a:r>
            <a:endParaRPr lang="zh-CN" altLang="en-US" sz="3200" dirty="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27584" y="0"/>
            <a:ext cx="0" cy="5143500"/>
          </a:xfrm>
          <a:prstGeom prst="line">
            <a:avLst/>
          </a:prstGeom>
          <a:ln w="920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71600" y="843558"/>
            <a:ext cx="0" cy="4299942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6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497" r="50000" b="52602"/>
          <a:stretch/>
        </p:blipFill>
        <p:spPr bwMode="auto">
          <a:xfrm>
            <a:off x="94430" y="16254"/>
            <a:ext cx="733154" cy="10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50000" r="53369" b="3770"/>
          <a:stretch/>
        </p:blipFill>
        <p:spPr bwMode="auto">
          <a:xfrm>
            <a:off x="14917" y="3795886"/>
            <a:ext cx="718237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4" t="3600" r="6833" b="52957"/>
          <a:stretch/>
        </p:blipFill>
        <p:spPr bwMode="auto">
          <a:xfrm>
            <a:off x="72008" y="1308857"/>
            <a:ext cx="611560" cy="1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51972" r="5848" b="3852"/>
          <a:stretch/>
        </p:blipFill>
        <p:spPr bwMode="auto">
          <a:xfrm>
            <a:off x="52704" y="2499742"/>
            <a:ext cx="630864" cy="1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27584" y="0"/>
            <a:ext cx="0" cy="5143500"/>
          </a:xfrm>
          <a:prstGeom prst="line">
            <a:avLst/>
          </a:prstGeom>
          <a:ln w="920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71600" y="843558"/>
            <a:ext cx="0" cy="4299942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31640" y="627534"/>
            <a:ext cx="6729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24000"/>
            <a:r>
              <a:rPr lang="zh-CN" altLang="en-US" sz="1200" dirty="0" smtClean="0"/>
              <a:t>一、款式设计的概述</a:t>
            </a:r>
            <a:endParaRPr lang="en-US" altLang="zh-CN" sz="1200" dirty="0" smtClean="0"/>
          </a:p>
          <a:p>
            <a:pPr indent="324000"/>
            <a:r>
              <a:rPr lang="zh-CN" altLang="en-US" sz="1200" dirty="0" smtClean="0"/>
              <a:t>服装款式设计是服装设计诸多方面的重要组成部分之一，是一种创造性的活动，亦称为“服装的第一设计”。服装款式设计的任务是诠释流行概念和提供服装的具体式样。</a:t>
            </a:r>
            <a:endParaRPr lang="en-US" altLang="zh-CN" sz="1200" dirty="0" smtClean="0"/>
          </a:p>
          <a:p>
            <a:pPr indent="324000"/>
            <a:endParaRPr lang="en-US" altLang="zh-CN" sz="1200" dirty="0" smtClean="0"/>
          </a:p>
          <a:p>
            <a:pPr indent="324000"/>
            <a:r>
              <a:rPr lang="en-US" altLang="zh-CN" sz="1200" dirty="0" smtClean="0"/>
              <a:t>(</a:t>
            </a:r>
            <a:r>
              <a:rPr lang="zh-CN" altLang="en-US" sz="1200" dirty="0" smtClean="0"/>
              <a:t>一</a:t>
            </a:r>
            <a:r>
              <a:rPr lang="en-US" altLang="zh-CN" sz="1200" dirty="0" smtClean="0"/>
              <a:t>)</a:t>
            </a:r>
            <a:r>
              <a:rPr lang="zh-CN" altLang="en-US" sz="1200" dirty="0"/>
              <a:t>服装设计与服装款式设计</a:t>
            </a:r>
          </a:p>
          <a:p>
            <a:pPr indent="324000"/>
            <a:r>
              <a:rPr lang="zh-CN" altLang="en-US" sz="1200" dirty="0"/>
              <a:t>衣、食、住、</a:t>
            </a:r>
            <a:r>
              <a:rPr lang="zh-CN" altLang="en-US" sz="1200" dirty="0" smtClean="0"/>
              <a:t>行，衣</a:t>
            </a:r>
            <a:r>
              <a:rPr lang="zh-CN" altLang="en-US" sz="1200" dirty="0"/>
              <a:t>为</a:t>
            </a:r>
            <a:r>
              <a:rPr lang="zh-CN" altLang="en-US" sz="1200" dirty="0" smtClean="0"/>
              <a:t>首位，标志</a:t>
            </a:r>
            <a:r>
              <a:rPr lang="zh-CN" altLang="en-US" sz="1200" dirty="0"/>
              <a:t>着服装作为人类第二肌肤是人们生活中赖以生存的</a:t>
            </a:r>
            <a:r>
              <a:rPr lang="zh-CN" altLang="en-US" sz="1200" dirty="0" smtClean="0"/>
              <a:t>商品。随着</a:t>
            </a:r>
            <a:r>
              <a:rPr lang="zh-CN" altLang="en-US" sz="1200" dirty="0"/>
              <a:t>社会的不断</a:t>
            </a:r>
            <a:r>
              <a:rPr lang="zh-CN" altLang="en-US" sz="1200" dirty="0" smtClean="0"/>
              <a:t>发展</a:t>
            </a:r>
            <a:r>
              <a:rPr lang="zh-CN" altLang="en-US" sz="1200" dirty="0"/>
              <a:t>和人们生活质量</a:t>
            </a:r>
            <a:r>
              <a:rPr lang="zh-CN" altLang="en-US" sz="1200" dirty="0" smtClean="0"/>
              <a:t>的日益提高，服装</a:t>
            </a:r>
            <a:r>
              <a:rPr lang="zh-CN" altLang="en-US" sz="1200" dirty="0"/>
              <a:t>的形式也从最初的简单形式而趋向于现代的</a:t>
            </a:r>
            <a:r>
              <a:rPr lang="zh-CN" altLang="en-US" sz="1200" dirty="0" smtClean="0"/>
              <a:t>多样化，服装</a:t>
            </a:r>
            <a:r>
              <a:rPr lang="zh-CN" altLang="en-US" sz="1200" dirty="0"/>
              <a:t>也由原本简单</a:t>
            </a:r>
            <a:r>
              <a:rPr lang="zh-CN" altLang="en-US" sz="1200" dirty="0" smtClean="0"/>
              <a:t>的裁缝</a:t>
            </a:r>
            <a:r>
              <a:rPr lang="zh-CN" altLang="en-US" sz="1200" dirty="0"/>
              <a:t>工艺而发展至现代具有审美意识的设计意识阶段。</a:t>
            </a:r>
          </a:p>
          <a:p>
            <a:pPr indent="324000"/>
            <a:r>
              <a:rPr lang="zh-CN" altLang="en-US" sz="1200" dirty="0"/>
              <a:t>服装设计是运用艺术创造形象思维与形式美学</a:t>
            </a:r>
            <a:r>
              <a:rPr lang="zh-CN" altLang="en-US" sz="1200" dirty="0" smtClean="0"/>
              <a:t>原理，将</a:t>
            </a:r>
            <a:r>
              <a:rPr lang="zh-CN" altLang="en-US" sz="1200" dirty="0"/>
              <a:t>其构思以绘画手法表现</a:t>
            </a:r>
            <a:r>
              <a:rPr lang="zh-CN" altLang="en-US" sz="1200" dirty="0" smtClean="0"/>
              <a:t>出来，通过</a:t>
            </a:r>
            <a:r>
              <a:rPr lang="zh-CN" altLang="en-US" sz="1200" dirty="0"/>
              <a:t>色彩的</a:t>
            </a:r>
            <a:r>
              <a:rPr lang="zh-CN" altLang="en-US" sz="1200" dirty="0" smtClean="0"/>
              <a:t>搭配，材料</a:t>
            </a:r>
            <a:r>
              <a:rPr lang="zh-CN" altLang="en-US" sz="1200" dirty="0"/>
              <a:t>的选择以及相应的裁剪方法和</a:t>
            </a:r>
            <a:r>
              <a:rPr lang="zh-CN" altLang="en-US" sz="1200" dirty="0" smtClean="0"/>
              <a:t>缝制工艺，使</a:t>
            </a:r>
            <a:r>
              <a:rPr lang="zh-CN" altLang="en-US" sz="1200" dirty="0"/>
              <a:t>其进一步成衣化的</a:t>
            </a:r>
            <a:r>
              <a:rPr lang="zh-CN" altLang="en-US" sz="1200" dirty="0" smtClean="0"/>
              <a:t>过程。服装设计</a:t>
            </a:r>
            <a:r>
              <a:rPr lang="zh-CN" altLang="en-US" sz="1200" dirty="0"/>
              <a:t>是一种综合性</a:t>
            </a:r>
            <a:r>
              <a:rPr lang="zh-CN" altLang="en-US" sz="1200" dirty="0" smtClean="0"/>
              <a:t>艺术，是</a:t>
            </a:r>
            <a:r>
              <a:rPr lang="zh-CN" altLang="en-US" sz="1200" dirty="0"/>
              <a:t>美化、</a:t>
            </a:r>
            <a:r>
              <a:rPr lang="zh-CN" altLang="en-US" sz="1200" dirty="0" smtClean="0"/>
              <a:t>装饰人体，充分</a:t>
            </a:r>
            <a:r>
              <a:rPr lang="zh-CN" altLang="en-US" sz="1200" dirty="0"/>
              <a:t>表现人的个性与气质的一种手段。构成服装设计的基础原则是实用、美观、经济、</a:t>
            </a:r>
            <a:r>
              <a:rPr lang="zh-CN" altLang="en-US" sz="1200" dirty="0" smtClean="0"/>
              <a:t>时尚的形成服装设计</a:t>
            </a:r>
            <a:r>
              <a:rPr lang="zh-CN" altLang="en-US" sz="1200" dirty="0"/>
              <a:t>的基本要素是款式、色彩与材质</a:t>
            </a:r>
            <a:r>
              <a:rPr lang="zh-CN" altLang="en-US" sz="1200" dirty="0" smtClean="0"/>
              <a:t>。因此，服装设计</a:t>
            </a:r>
            <a:r>
              <a:rPr lang="zh-CN" altLang="en-US" sz="1200" dirty="0"/>
              <a:t>的</a:t>
            </a:r>
            <a:r>
              <a:rPr lang="zh-CN" altLang="en-US" sz="1200" dirty="0" smtClean="0"/>
              <a:t>首要目的是：适合</a:t>
            </a:r>
            <a:r>
              <a:rPr lang="zh-CN" altLang="en-US" sz="1200" dirty="0"/>
              <a:t>功能、美化人体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pPr indent="324000"/>
            <a:r>
              <a:rPr lang="zh-CN" altLang="en-US" sz="1200" dirty="0"/>
              <a:t>服装款式</a:t>
            </a:r>
            <a:r>
              <a:rPr lang="zh-CN" altLang="en-US" sz="1200" dirty="0" smtClean="0"/>
              <a:t>设计是</a:t>
            </a:r>
            <a:r>
              <a:rPr lang="zh-CN" altLang="en-US" sz="1200" dirty="0"/>
              <a:t>服装设计诸多方面的一个重要</a:t>
            </a:r>
            <a:r>
              <a:rPr lang="zh-CN" altLang="en-US" sz="1200" dirty="0" smtClean="0"/>
              <a:t>组成部分，也</a:t>
            </a:r>
            <a:r>
              <a:rPr lang="zh-CN" altLang="en-US" sz="1200" dirty="0"/>
              <a:t>是一项智力与劳力、艺术性与技术性相结合</a:t>
            </a:r>
            <a:r>
              <a:rPr lang="zh-CN" altLang="en-US" sz="1200" dirty="0" smtClean="0"/>
              <a:t>的较为</a:t>
            </a:r>
            <a:r>
              <a:rPr lang="zh-CN" altLang="en-US" sz="1200" dirty="0"/>
              <a:t>复杂的一项工作。服装款式由造型与色彩两部分</a:t>
            </a:r>
            <a:r>
              <a:rPr lang="zh-CN" altLang="en-US" sz="1200" dirty="0" smtClean="0"/>
              <a:t>组成，在</a:t>
            </a:r>
            <a:r>
              <a:rPr lang="zh-CN" altLang="en-US" sz="1200" dirty="0"/>
              <a:t>现实生活</a:t>
            </a:r>
            <a:r>
              <a:rPr lang="zh-CN" altLang="en-US" sz="1200" dirty="0" smtClean="0"/>
              <a:t>中，造型</a:t>
            </a:r>
            <a:r>
              <a:rPr lang="zh-CN" altLang="en-US" sz="1200" dirty="0"/>
              <a:t>与色彩是无法完全分离的。</a:t>
            </a:r>
            <a:r>
              <a:rPr lang="zh-CN" altLang="en-US" sz="1200" dirty="0" smtClean="0"/>
              <a:t>常言道：“无形</a:t>
            </a:r>
            <a:r>
              <a:rPr lang="zh-CN" altLang="en-US" sz="1200" dirty="0"/>
              <a:t>不</a:t>
            </a:r>
            <a:r>
              <a:rPr lang="zh-CN" altLang="en-US" sz="1200" dirty="0" smtClean="0"/>
              <a:t>成色，无色不成形”便是</a:t>
            </a:r>
            <a:r>
              <a:rPr lang="zh-CN" altLang="en-US" sz="1200" dirty="0"/>
              <a:t>此</a:t>
            </a:r>
            <a:r>
              <a:rPr lang="zh-CN" altLang="en-US" sz="1200" dirty="0" smtClean="0"/>
              <a:t>道理。但</a:t>
            </a:r>
            <a:r>
              <a:rPr lang="zh-CN" altLang="en-US" sz="1200" dirty="0"/>
              <a:t>为了学习、研究、</a:t>
            </a:r>
            <a:r>
              <a:rPr lang="zh-CN" altLang="en-US" sz="1200" dirty="0" smtClean="0"/>
              <a:t>设计的</a:t>
            </a:r>
            <a:r>
              <a:rPr lang="zh-CN" altLang="en-US" sz="1200" dirty="0"/>
              <a:t>方便</a:t>
            </a:r>
            <a:r>
              <a:rPr lang="zh-CN" altLang="en-US" sz="1200" dirty="0" smtClean="0"/>
              <a:t>性，一般</a:t>
            </a:r>
            <a:r>
              <a:rPr lang="zh-CN" altLang="en-US" sz="1200" dirty="0"/>
              <a:t>常将其</a:t>
            </a:r>
            <a:r>
              <a:rPr lang="zh-CN" altLang="en-US" sz="1200" dirty="0" smtClean="0"/>
              <a:t>分为“服装款式设计”和“服装色彩设计”两</a:t>
            </a:r>
            <a:r>
              <a:rPr lang="zh-CN" altLang="en-US" sz="1200" dirty="0"/>
              <a:t>门课程进行阐述。服装款式设计</a:t>
            </a:r>
            <a:r>
              <a:rPr lang="zh-CN" altLang="en-US" sz="1200" dirty="0" smtClean="0"/>
              <a:t>作为“服装</a:t>
            </a:r>
            <a:r>
              <a:rPr lang="zh-CN" altLang="en-US" sz="1200" dirty="0"/>
              <a:t>的第一</a:t>
            </a:r>
            <a:r>
              <a:rPr lang="zh-CN" altLang="en-US" sz="1200" dirty="0" smtClean="0"/>
              <a:t>设计”，是进入服装设计领域</a:t>
            </a:r>
            <a:r>
              <a:rPr lang="zh-CN" altLang="en-US" sz="1200" dirty="0"/>
              <a:t>的</a:t>
            </a:r>
            <a:r>
              <a:rPr lang="zh-CN" altLang="en-US" sz="1200" dirty="0" smtClean="0"/>
              <a:t>敲门砖</a:t>
            </a:r>
            <a:r>
              <a:rPr lang="zh-CN" altLang="en-US" sz="1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116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497" r="50000" b="52602"/>
          <a:stretch/>
        </p:blipFill>
        <p:spPr bwMode="auto">
          <a:xfrm>
            <a:off x="94430" y="16254"/>
            <a:ext cx="733154" cy="10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50000" r="53369" b="3770"/>
          <a:stretch/>
        </p:blipFill>
        <p:spPr bwMode="auto">
          <a:xfrm>
            <a:off x="14917" y="3795886"/>
            <a:ext cx="718237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4" t="3600" r="6833" b="52957"/>
          <a:stretch/>
        </p:blipFill>
        <p:spPr bwMode="auto">
          <a:xfrm>
            <a:off x="72008" y="1308857"/>
            <a:ext cx="611560" cy="1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51972" r="5848" b="3852"/>
          <a:stretch/>
        </p:blipFill>
        <p:spPr bwMode="auto">
          <a:xfrm>
            <a:off x="52704" y="2499742"/>
            <a:ext cx="630864" cy="1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27584" y="0"/>
            <a:ext cx="0" cy="5143500"/>
          </a:xfrm>
          <a:prstGeom prst="line">
            <a:avLst/>
          </a:prstGeom>
          <a:ln w="920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71600" y="843558"/>
            <a:ext cx="0" cy="4299942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115616" y="863590"/>
            <a:ext cx="334359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常用服装款式的基本概念</a:t>
            </a:r>
            <a:r>
              <a:rPr lang="zh-CN" altLang="en-US" sz="1200" dirty="0" smtClean="0"/>
              <a:t>包括：</a:t>
            </a:r>
            <a:endParaRPr lang="en-US" altLang="zh-CN" sz="1200" dirty="0"/>
          </a:p>
          <a:p>
            <a:r>
              <a:rPr lang="en-US" altLang="zh-CN" sz="1200" dirty="0" smtClean="0"/>
              <a:t>1</a:t>
            </a:r>
            <a:r>
              <a:rPr lang="zh-CN" altLang="en-US" sz="1200" dirty="0" smtClean="0"/>
              <a:t>、服装：服装</a:t>
            </a:r>
            <a:r>
              <a:rPr lang="zh-CN" altLang="en-US" sz="1200" dirty="0"/>
              <a:t>是指人体穿在</a:t>
            </a:r>
            <a:r>
              <a:rPr lang="zh-CN" altLang="en-US" sz="1200" dirty="0" smtClean="0"/>
              <a:t>身上的</a:t>
            </a:r>
            <a:r>
              <a:rPr lang="zh-CN" altLang="en-US" sz="1200" dirty="0"/>
              <a:t>所有衣服、鞋、帽等的总和。</a:t>
            </a:r>
          </a:p>
          <a:p>
            <a:r>
              <a:rPr lang="en-US" altLang="zh-CN" sz="1200" dirty="0" smtClean="0"/>
              <a:t>2</a:t>
            </a:r>
            <a:r>
              <a:rPr lang="zh-CN" altLang="en-US" sz="1200" dirty="0" smtClean="0"/>
              <a:t>、时装：时装</a:t>
            </a:r>
            <a:r>
              <a:rPr lang="zh-CN" altLang="en-US" sz="1200" dirty="0"/>
              <a:t>是指时尚的、时髦</a:t>
            </a:r>
            <a:r>
              <a:rPr lang="zh-CN" altLang="en-US" sz="1200" dirty="0" smtClean="0"/>
              <a:t>的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具有</a:t>
            </a:r>
            <a:r>
              <a:rPr lang="zh-CN" altLang="en-US" sz="1200" dirty="0"/>
              <a:t>鲜明时代特色的时尚流行</a:t>
            </a:r>
            <a:r>
              <a:rPr lang="zh-CN" altLang="en-US" sz="1200" dirty="0" smtClean="0"/>
              <a:t>服装</a:t>
            </a:r>
            <a:r>
              <a:rPr lang="zh-CN" altLang="en-US" sz="1200" dirty="0"/>
              <a:t>。</a:t>
            </a:r>
            <a:r>
              <a:rPr lang="zh-CN" altLang="en-US" sz="1200" dirty="0" smtClean="0"/>
              <a:t>一般</a:t>
            </a:r>
            <a:r>
              <a:rPr lang="zh-CN" altLang="en-US" sz="1200" dirty="0"/>
              <a:t>相对于服装</a:t>
            </a:r>
            <a:r>
              <a:rPr lang="zh-CN" altLang="en-US" sz="1200" dirty="0" smtClean="0"/>
              <a:t>而言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其</a:t>
            </a:r>
            <a:r>
              <a:rPr lang="zh-CN" altLang="en-US" sz="1200" dirty="0"/>
              <a:t>特点是</a:t>
            </a:r>
            <a:r>
              <a:rPr lang="zh-CN" altLang="en-US" sz="1200" dirty="0" smtClean="0"/>
              <a:t>具有</a:t>
            </a:r>
            <a:r>
              <a:rPr lang="zh-CN" altLang="en-US" sz="1200" dirty="0"/>
              <a:t>流行性、时尚性、传播性和一定的流行周期。</a:t>
            </a:r>
          </a:p>
          <a:p>
            <a:r>
              <a:rPr lang="en-US" altLang="zh-CN" sz="1200" dirty="0" smtClean="0"/>
              <a:t>3</a:t>
            </a:r>
            <a:r>
              <a:rPr lang="zh-CN" altLang="en-US" sz="1200" dirty="0"/>
              <a:t>、</a:t>
            </a:r>
            <a:r>
              <a:rPr lang="zh-CN" altLang="en-US" sz="1200" dirty="0" smtClean="0"/>
              <a:t>高级时装：高级</a:t>
            </a:r>
            <a:r>
              <a:rPr lang="zh-CN" altLang="en-US" sz="1200" dirty="0"/>
              <a:t>时装是由高级材料、高级裁剪、精细</a:t>
            </a:r>
            <a:r>
              <a:rPr lang="zh-CN" altLang="en-US" sz="1200" dirty="0" smtClean="0"/>
              <a:t>的</a:t>
            </a:r>
            <a:r>
              <a:rPr lang="zh-CN" altLang="en-US" sz="1200" dirty="0"/>
              <a:t>工艺</a:t>
            </a:r>
            <a:r>
              <a:rPr lang="zh-CN" altLang="en-US" sz="1200" dirty="0" smtClean="0"/>
              <a:t>、</a:t>
            </a:r>
            <a:r>
              <a:rPr lang="zh-CN" altLang="en-US" sz="1200" dirty="0"/>
              <a:t>精心的</a:t>
            </a:r>
            <a:r>
              <a:rPr lang="zh-CN" altLang="en-US" sz="1200" dirty="0" smtClean="0"/>
              <a:t>设计、</a:t>
            </a:r>
            <a:r>
              <a:rPr lang="zh-CN" altLang="en-US" sz="1200" dirty="0"/>
              <a:t>高档价格</a:t>
            </a:r>
            <a:r>
              <a:rPr lang="zh-CN" altLang="en-US" sz="1200" dirty="0" smtClean="0"/>
              <a:t>等因素</a:t>
            </a:r>
            <a:r>
              <a:rPr lang="zh-CN" altLang="en-US" sz="1200" dirty="0"/>
              <a:t>组成的时装。</a:t>
            </a:r>
          </a:p>
          <a:p>
            <a:r>
              <a:rPr lang="en-US" altLang="zh-CN" sz="1200" dirty="0" smtClean="0"/>
              <a:t>4</a:t>
            </a:r>
            <a:r>
              <a:rPr lang="zh-CN" altLang="en-US" sz="1200" dirty="0" smtClean="0"/>
              <a:t>、成衣：成衣</a:t>
            </a:r>
            <a:r>
              <a:rPr lang="zh-CN" altLang="en-US" sz="1200" dirty="0"/>
              <a:t>是指按同家标准号型成批大童生产的成品</a:t>
            </a:r>
            <a:r>
              <a:rPr lang="zh-CN" altLang="en-US" sz="1200" dirty="0" smtClean="0"/>
              <a:t>服装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一般</a:t>
            </a:r>
            <a:r>
              <a:rPr lang="zh-CN" altLang="en-US" sz="1200" dirty="0"/>
              <a:t>以国家号型为</a:t>
            </a:r>
            <a:r>
              <a:rPr lang="zh-CN" altLang="en-US" sz="1200" dirty="0" smtClean="0"/>
              <a:t>依据：成衣</a:t>
            </a:r>
            <a:r>
              <a:rPr lang="zh-CN" altLang="en-US" sz="1200" dirty="0"/>
              <a:t>是相对于</a:t>
            </a:r>
            <a:r>
              <a:rPr lang="zh-CN" altLang="en-US" sz="1200" dirty="0" smtClean="0"/>
              <a:t>裁缝店</a:t>
            </a:r>
            <a:r>
              <a:rPr lang="zh-CN" altLang="en-US" sz="1200" dirty="0"/>
              <a:t>定做的服装和家庭自制的服装而言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r>
              <a:rPr lang="en-US" altLang="zh-CN" sz="1200" dirty="0" smtClean="0"/>
              <a:t>5</a:t>
            </a:r>
            <a:r>
              <a:rPr lang="zh-CN" altLang="en-US" sz="1200" dirty="0" smtClean="0"/>
              <a:t>、制服：统一</a:t>
            </a:r>
            <a:r>
              <a:rPr lang="zh-CN" altLang="en-US" sz="1200" dirty="0"/>
              <a:t>制作的服装。指在</a:t>
            </a:r>
            <a:r>
              <a:rPr lang="zh-CN" altLang="en-US" sz="1200" dirty="0" smtClean="0"/>
              <a:t>一定的</a:t>
            </a:r>
            <a:r>
              <a:rPr lang="zh-CN" altLang="en-US" sz="1200" dirty="0"/>
              <a:t>历史时期、一定的社会集团或阶层按</a:t>
            </a:r>
            <a:r>
              <a:rPr lang="zh-CN" altLang="en-US" sz="1200" dirty="0" smtClean="0"/>
              <a:t>一定</a:t>
            </a:r>
            <a:r>
              <a:rPr lang="zh-CN" altLang="en-US" sz="1200" dirty="0"/>
              <a:t>的制度、法则、条约的统一样式的</a:t>
            </a:r>
            <a:r>
              <a:rPr lang="zh-CN" altLang="en-US" sz="1200" dirty="0" smtClean="0"/>
              <a:t>服装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r>
              <a:rPr lang="en-US" altLang="zh-CN" sz="1200" dirty="0" smtClean="0"/>
              <a:t>6</a:t>
            </a:r>
            <a:r>
              <a:rPr lang="zh-CN" altLang="en-US" sz="1200" dirty="0" smtClean="0"/>
              <a:t>、服装款式：服装</a:t>
            </a:r>
            <a:r>
              <a:rPr lang="zh-CN" altLang="en-US" sz="1200" dirty="0"/>
              <a:t>的廓型变化与</a:t>
            </a:r>
            <a:r>
              <a:rPr lang="zh-CN" altLang="en-US" sz="1200" dirty="0" smtClean="0"/>
              <a:t>内在局部</a:t>
            </a:r>
            <a:r>
              <a:rPr lang="zh-CN" altLang="en-US" sz="1200" dirty="0"/>
              <a:t>、细节变化所形成的服装</a:t>
            </a:r>
            <a:r>
              <a:rPr lang="zh-CN" altLang="en-US" sz="1200" dirty="0" smtClean="0"/>
              <a:t>式样</a:t>
            </a:r>
            <a:r>
              <a:rPr lang="zh-CN" altLang="en-US" sz="1200" dirty="0"/>
              <a:t>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21" y="1049847"/>
            <a:ext cx="4143747" cy="282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497" r="50000" b="52602"/>
          <a:stretch/>
        </p:blipFill>
        <p:spPr bwMode="auto">
          <a:xfrm>
            <a:off x="94430" y="16254"/>
            <a:ext cx="733154" cy="10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50000" r="53369" b="3770"/>
          <a:stretch/>
        </p:blipFill>
        <p:spPr bwMode="auto">
          <a:xfrm>
            <a:off x="14917" y="3795886"/>
            <a:ext cx="718237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4" t="3600" r="6833" b="52957"/>
          <a:stretch/>
        </p:blipFill>
        <p:spPr bwMode="auto">
          <a:xfrm>
            <a:off x="72008" y="1308857"/>
            <a:ext cx="611560" cy="1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51972" r="5848" b="3852"/>
          <a:stretch/>
        </p:blipFill>
        <p:spPr bwMode="auto">
          <a:xfrm>
            <a:off x="52704" y="2499742"/>
            <a:ext cx="630864" cy="1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27584" y="0"/>
            <a:ext cx="0" cy="5143500"/>
          </a:xfrm>
          <a:prstGeom prst="line">
            <a:avLst/>
          </a:prstGeom>
          <a:ln w="920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71600" y="843558"/>
            <a:ext cx="0" cy="4299942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547664" y="1308857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4000"/>
            <a:r>
              <a:rPr lang="en-US" altLang="zh-CN" sz="1200" dirty="0"/>
              <a:t>(</a:t>
            </a:r>
            <a:r>
              <a:rPr lang="zh-CN" altLang="en-US" sz="1200" dirty="0"/>
              <a:t>二</a:t>
            </a:r>
            <a:r>
              <a:rPr lang="en-US" altLang="zh-CN" sz="1200" dirty="0"/>
              <a:t>)</a:t>
            </a:r>
            <a:r>
              <a:rPr lang="zh-CN" altLang="en-US" sz="1200" dirty="0"/>
              <a:t>服装款式设计研究的内容</a:t>
            </a:r>
          </a:p>
          <a:p>
            <a:pPr indent="324000"/>
            <a:r>
              <a:rPr lang="zh-CN" altLang="en-US" sz="1200" dirty="0"/>
              <a:t>服装款式又称为服装</a:t>
            </a:r>
            <a:r>
              <a:rPr lang="zh-CN" altLang="en-US" sz="1200" dirty="0" smtClean="0"/>
              <a:t>式样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主要</a:t>
            </a:r>
            <a:r>
              <a:rPr lang="zh-CN" altLang="en-US" sz="1200" dirty="0"/>
              <a:t>指</a:t>
            </a:r>
            <a:r>
              <a:rPr lang="zh-CN" altLang="en-US" sz="1200" dirty="0" smtClean="0"/>
              <a:t>服装</a:t>
            </a:r>
            <a:r>
              <a:rPr lang="zh-CN" altLang="en-US" sz="1200" dirty="0"/>
              <a:t>的外形结构形态与内部的</a:t>
            </a:r>
            <a:r>
              <a:rPr lang="zh-CN" altLang="en-US" sz="1200" dirty="0" smtClean="0"/>
              <a:t>细节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局部与分割</a:t>
            </a:r>
            <a:r>
              <a:rPr lang="zh-CN" altLang="en-US" sz="1200" dirty="0"/>
              <a:t>的</a:t>
            </a:r>
            <a:r>
              <a:rPr lang="zh-CN" altLang="en-US" sz="1200" dirty="0" smtClean="0"/>
              <a:t>组合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既是</a:t>
            </a:r>
            <a:r>
              <a:rPr lang="zh-CN" altLang="en-US" sz="1200" dirty="0"/>
              <a:t>服装结构的形式</a:t>
            </a:r>
            <a:r>
              <a:rPr lang="zh-CN" altLang="en-US" sz="1200" dirty="0" smtClean="0"/>
              <a:t>特征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又是</a:t>
            </a:r>
            <a:r>
              <a:rPr lang="zh-CN" altLang="en-US" sz="1200" dirty="0"/>
              <a:t>直接反映服装实用性、艺术性和</a:t>
            </a:r>
            <a:r>
              <a:rPr lang="zh-CN" altLang="en-US" sz="1200" dirty="0" smtClean="0"/>
              <a:t>社会性的</a:t>
            </a:r>
            <a:r>
              <a:rPr lang="zh-CN" altLang="en-US" sz="1200" dirty="0"/>
              <a:t>具体表现。其研究的主要内容</a:t>
            </a:r>
            <a:r>
              <a:rPr lang="zh-CN" altLang="en-US" sz="1200" dirty="0" smtClean="0"/>
              <a:t>为：</a:t>
            </a:r>
            <a:endParaRPr lang="en-US" altLang="zh-CN" sz="1200" dirty="0" smtClean="0"/>
          </a:p>
          <a:p>
            <a:pPr indent="324000"/>
            <a:r>
              <a:rPr lang="zh-CN" altLang="en-US" sz="1200" dirty="0" smtClean="0"/>
              <a:t>实用性</a:t>
            </a:r>
            <a:r>
              <a:rPr lang="zh-CN" altLang="en-US" sz="1200" dirty="0"/>
              <a:t>需要有相适应的服装款式</a:t>
            </a:r>
            <a:r>
              <a:rPr lang="zh-CN" altLang="en-US" sz="1200" dirty="0" smtClean="0"/>
              <a:t>配合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艺术性、</a:t>
            </a:r>
            <a:r>
              <a:rPr lang="zh-CN" altLang="en-US" sz="1200" dirty="0"/>
              <a:t>社会性都必须通过款式得以表现。服装款式设计具体表现在对款式的廓型、款式的细节、款式的局部及款式</a:t>
            </a:r>
            <a:r>
              <a:rPr lang="zh-CN" altLang="en-US" sz="1200" dirty="0" smtClean="0"/>
              <a:t>的分割</a:t>
            </a:r>
            <a:r>
              <a:rPr lang="zh-CN" altLang="en-US" sz="1200" dirty="0"/>
              <a:t>等方面的设计。服装款式设计师必须掌握人们的消费</a:t>
            </a:r>
            <a:r>
              <a:rPr lang="zh-CN" altLang="en-US" sz="1200" dirty="0" smtClean="0"/>
              <a:t>心理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熟悉</a:t>
            </a:r>
            <a:r>
              <a:rPr lang="zh-CN" altLang="en-US" sz="1200" dirty="0"/>
              <a:t>人们的生活</a:t>
            </a:r>
            <a:r>
              <a:rPr lang="zh-CN" altLang="en-US" sz="1200" dirty="0" smtClean="0"/>
              <a:t>习俗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了解</a:t>
            </a:r>
            <a:r>
              <a:rPr lang="zh-CN" altLang="en-US" sz="1200" dirty="0"/>
              <a:t>时代市场的流行</a:t>
            </a:r>
            <a:r>
              <a:rPr lang="zh-CN" altLang="en-US" sz="1200" dirty="0" smtClean="0"/>
              <a:t>趋势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掌握</a:t>
            </a:r>
            <a:r>
              <a:rPr lang="zh-CN" altLang="en-US" sz="1200" dirty="0"/>
              <a:t>基本的美学原理及款式图的绘制等多种</a:t>
            </a:r>
            <a:r>
              <a:rPr lang="zh-CN" altLang="en-US" sz="1200" dirty="0" smtClean="0"/>
              <a:t>技艺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根据</a:t>
            </a:r>
            <a:r>
              <a:rPr lang="zh-CN" altLang="en-US" sz="1200" dirty="0"/>
              <a:t>白己的主观意向与客观</a:t>
            </a:r>
            <a:r>
              <a:rPr lang="zh-CN" altLang="en-US" sz="1200" dirty="0" smtClean="0"/>
              <a:t>需要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通过</a:t>
            </a:r>
            <a:r>
              <a:rPr lang="zh-CN" altLang="en-US" sz="1200" dirty="0"/>
              <a:t>对服装的廓型</a:t>
            </a:r>
            <a:r>
              <a:rPr lang="zh-CN" altLang="en-US" sz="1200" dirty="0" smtClean="0"/>
              <a:t>与点</a:t>
            </a:r>
            <a:r>
              <a:rPr lang="zh-CN" altLang="en-US" sz="1200" dirty="0"/>
              <a:t>、线、面、体的组合与</a:t>
            </a:r>
            <a:r>
              <a:rPr lang="zh-CN" altLang="en-US" sz="1200" dirty="0" smtClean="0"/>
              <a:t>分解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局部</a:t>
            </a:r>
            <a:r>
              <a:rPr lang="zh-CN" altLang="en-US" sz="1200" dirty="0"/>
              <a:t>与</a:t>
            </a:r>
            <a:r>
              <a:rPr lang="zh-CN" altLang="en-US" sz="1200" dirty="0" smtClean="0"/>
              <a:t>整体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内容</a:t>
            </a:r>
            <a:r>
              <a:rPr lang="zh-CN" altLang="en-US" sz="1200" dirty="0"/>
              <a:t>与形式等多方面的综合性的运用。从某种意义上</a:t>
            </a:r>
            <a:r>
              <a:rPr lang="zh-CN" altLang="en-US" sz="1200" dirty="0" smtClean="0"/>
              <a:t>来看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人们</a:t>
            </a:r>
            <a:r>
              <a:rPr lang="zh-CN" altLang="en-US" sz="1200" dirty="0"/>
              <a:t>对</a:t>
            </a:r>
            <a:r>
              <a:rPr lang="zh-CN" altLang="en-US" sz="1200" dirty="0" smtClean="0"/>
              <a:t>服装</a:t>
            </a:r>
            <a:r>
              <a:rPr lang="zh-CN" altLang="en-US" sz="1200" dirty="0"/>
              <a:t>的</a:t>
            </a:r>
            <a:r>
              <a:rPr lang="zh-CN" altLang="en-US" sz="1200" dirty="0" smtClean="0"/>
              <a:t>研究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在</a:t>
            </a:r>
            <a:r>
              <a:rPr lang="zh-CN" altLang="en-US" sz="1200" dirty="0"/>
              <a:t>很大</a:t>
            </a:r>
            <a:r>
              <a:rPr lang="zh-CN" altLang="en-US" sz="1200" dirty="0" smtClean="0"/>
              <a:t>程度</a:t>
            </a:r>
            <a:r>
              <a:rPr lang="zh-CN" altLang="en-US" sz="1200" dirty="0"/>
              <a:t>上</a:t>
            </a:r>
            <a:r>
              <a:rPr lang="zh-CN" altLang="en-US" sz="1200" dirty="0" smtClean="0"/>
              <a:t>是</a:t>
            </a:r>
            <a:r>
              <a:rPr lang="zh-CN" altLang="en-US" sz="1200" dirty="0"/>
              <a:t>对服装款式的</a:t>
            </a:r>
            <a:r>
              <a:rPr lang="zh-CN" altLang="en-US" sz="1200" dirty="0" smtClean="0"/>
              <a:t>研究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它</a:t>
            </a:r>
            <a:r>
              <a:rPr lang="zh-CN" altLang="en-US" sz="1200" dirty="0"/>
              <a:t>包括服装款式的构成</a:t>
            </a:r>
            <a:r>
              <a:rPr lang="zh-CN" altLang="en-US" sz="1200" dirty="0" smtClean="0"/>
              <a:t>规律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服装</a:t>
            </a:r>
            <a:r>
              <a:rPr lang="zh-CN" altLang="en-US" sz="1200" dirty="0"/>
              <a:t>款式的总形变</a:t>
            </a:r>
            <a:r>
              <a:rPr lang="zh-CN" altLang="en-US" sz="1200" dirty="0" smtClean="0"/>
              <a:t>化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点</a:t>
            </a:r>
            <a:r>
              <a:rPr lang="zh-CN" altLang="en-US" sz="1200" dirty="0"/>
              <a:t>、线、</a:t>
            </a:r>
            <a:r>
              <a:rPr lang="zh-CN" altLang="en-US" sz="1200" dirty="0" smtClean="0"/>
              <a:t>面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体</a:t>
            </a:r>
            <a:r>
              <a:rPr lang="zh-CN" altLang="en-US" sz="1200" dirty="0"/>
              <a:t>在款式中的具体</a:t>
            </a:r>
            <a:r>
              <a:rPr lang="zh-CN" altLang="en-US" sz="1200" dirty="0" smtClean="0"/>
              <a:t>运用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服装</a:t>
            </a:r>
            <a:r>
              <a:rPr lang="zh-CN" altLang="en-US" sz="1200" dirty="0"/>
              <a:t>款式的细节、局部的变化等等。通过研究与</a:t>
            </a:r>
            <a:r>
              <a:rPr lang="zh-CN" altLang="en-US" sz="1200" dirty="0" smtClean="0"/>
              <a:t>设计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以满足日益</a:t>
            </a:r>
            <a:r>
              <a:rPr lang="zh-CN" altLang="en-US" sz="1200" dirty="0"/>
              <a:t>变化的不同时代的</a:t>
            </a:r>
            <a:r>
              <a:rPr lang="zh-CN" altLang="en-US" sz="1200" dirty="0" smtClean="0"/>
              <a:t>人们</a:t>
            </a:r>
            <a:r>
              <a:rPr lang="zh-CN" altLang="en-US" sz="1200" dirty="0"/>
              <a:t>对服装穿着的需求。</a:t>
            </a:r>
          </a:p>
        </p:txBody>
      </p:sp>
    </p:spTree>
    <p:extLst>
      <p:ext uri="{BB962C8B-B14F-4D97-AF65-F5344CB8AC3E}">
        <p14:creationId xmlns:p14="http://schemas.microsoft.com/office/powerpoint/2010/main" val="32963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497" r="50000" b="52602"/>
          <a:stretch/>
        </p:blipFill>
        <p:spPr bwMode="auto">
          <a:xfrm>
            <a:off x="94430" y="16254"/>
            <a:ext cx="733154" cy="10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50000" r="53369" b="3770"/>
          <a:stretch/>
        </p:blipFill>
        <p:spPr bwMode="auto">
          <a:xfrm>
            <a:off x="14917" y="3795886"/>
            <a:ext cx="718237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4" t="3600" r="6833" b="52957"/>
          <a:stretch/>
        </p:blipFill>
        <p:spPr bwMode="auto">
          <a:xfrm>
            <a:off x="72008" y="1308857"/>
            <a:ext cx="611560" cy="1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51972" r="5848" b="3852"/>
          <a:stretch/>
        </p:blipFill>
        <p:spPr bwMode="auto">
          <a:xfrm>
            <a:off x="52704" y="2499742"/>
            <a:ext cx="630864" cy="1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27584" y="0"/>
            <a:ext cx="0" cy="5143500"/>
          </a:xfrm>
          <a:prstGeom prst="line">
            <a:avLst/>
          </a:prstGeom>
          <a:ln w="920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71600" y="843558"/>
            <a:ext cx="0" cy="4299942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259632" y="1080894"/>
            <a:ext cx="705678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(</a:t>
            </a:r>
            <a:r>
              <a:rPr lang="zh-CN" altLang="en-US" sz="1200" dirty="0"/>
              <a:t>三</a:t>
            </a:r>
            <a:r>
              <a:rPr lang="en-US" altLang="zh-CN" sz="1200" dirty="0"/>
              <a:t>)</a:t>
            </a:r>
            <a:r>
              <a:rPr lang="zh-CN" altLang="en-US" sz="1200" dirty="0"/>
              <a:t>服装款式</a:t>
            </a:r>
            <a:r>
              <a:rPr lang="zh-CN" altLang="en-US" sz="1200" dirty="0" smtClean="0"/>
              <a:t>分类</a:t>
            </a:r>
            <a:endParaRPr lang="en-US" altLang="zh-CN" sz="1200" dirty="0" smtClean="0"/>
          </a:p>
          <a:p>
            <a:r>
              <a:rPr lang="zh-CN" altLang="en-US" sz="1200" dirty="0" smtClean="0"/>
              <a:t>随着</a:t>
            </a:r>
            <a:r>
              <a:rPr lang="zh-CN" altLang="en-US" sz="1200" dirty="0"/>
              <a:t>时代的变迁和社会的</a:t>
            </a:r>
            <a:r>
              <a:rPr lang="zh-CN" altLang="en-US" sz="1200" dirty="0" smtClean="0"/>
              <a:t>发展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服装</a:t>
            </a:r>
            <a:r>
              <a:rPr lang="zh-CN" altLang="en-US" sz="1200" dirty="0"/>
              <a:t>款式也随社会、经济、季节等因素的变化而</a:t>
            </a:r>
            <a:r>
              <a:rPr lang="zh-CN" altLang="en-US" sz="1200" dirty="0" smtClean="0"/>
              <a:t>变化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但是</a:t>
            </a:r>
            <a:r>
              <a:rPr lang="zh-CN" altLang="en-US" sz="1200" dirty="0"/>
              <a:t>不论其如何</a:t>
            </a:r>
            <a:r>
              <a:rPr lang="zh-CN" altLang="en-US" sz="1200" dirty="0" smtClean="0"/>
              <a:t>变化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服装</a:t>
            </a:r>
            <a:r>
              <a:rPr lang="zh-CN" altLang="en-US" sz="1200" dirty="0"/>
              <a:t>款式都不能脱离</a:t>
            </a:r>
            <a:r>
              <a:rPr lang="zh-CN" altLang="en-US" sz="1200" dirty="0" smtClean="0"/>
              <a:t>人体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都</a:t>
            </a:r>
            <a:r>
              <a:rPr lang="zh-CN" altLang="en-US" sz="1200" dirty="0"/>
              <a:t>必须是以人体为基础而产生的上衣、裤、裙的三种主要的形式。在以人体为</a:t>
            </a:r>
            <a:r>
              <a:rPr lang="zh-CN" altLang="en-US" sz="1200" dirty="0" smtClean="0"/>
              <a:t>基础</a:t>
            </a:r>
            <a:r>
              <a:rPr lang="zh-CN" altLang="en-US" sz="1200" dirty="0"/>
              <a:t>的二种形式</a:t>
            </a:r>
            <a:r>
              <a:rPr lang="zh-CN" altLang="en-US" sz="1200" dirty="0" smtClean="0"/>
              <a:t>上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设计师</a:t>
            </a:r>
            <a:r>
              <a:rPr lang="zh-CN" altLang="en-US" sz="1200" dirty="0"/>
              <a:t>根据不同地域、民族习俗、宗教信仰、社会时尚、流行趋势、人们的审美</a:t>
            </a:r>
            <a:r>
              <a:rPr lang="zh-CN" altLang="en-US" sz="1200" dirty="0" smtClean="0"/>
              <a:t>等因素</a:t>
            </a:r>
            <a:r>
              <a:rPr lang="zh-CN" altLang="en-US" sz="1200" dirty="0"/>
              <a:t>再进行</a:t>
            </a:r>
            <a:r>
              <a:rPr lang="zh-CN" altLang="en-US" sz="1200" dirty="0" smtClean="0"/>
              <a:t>综合</a:t>
            </a:r>
            <a:r>
              <a:rPr lang="zh-CN" altLang="en-US" sz="1200" dirty="0"/>
              <a:t>的款式</a:t>
            </a:r>
            <a:r>
              <a:rPr lang="zh-CN" altLang="en-US" sz="1200" dirty="0" smtClean="0"/>
              <a:t>设计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由此</a:t>
            </a:r>
            <a:r>
              <a:rPr lang="zh-CN" altLang="en-US" sz="1200" dirty="0"/>
              <a:t>就产生了干变万化的服装。</a:t>
            </a:r>
          </a:p>
          <a:p>
            <a:r>
              <a:rPr lang="zh-CN" altLang="en-US" sz="1200" dirty="0"/>
              <a:t>服装款式分类有多种</a:t>
            </a:r>
            <a:r>
              <a:rPr lang="zh-CN" altLang="en-US" sz="1200" dirty="0" smtClean="0"/>
              <a:t>方法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每</a:t>
            </a:r>
            <a:r>
              <a:rPr lang="zh-CN" altLang="en-US" sz="1200" dirty="0"/>
              <a:t>一种都是从不同角度、不同侧重点划分和归纳的。下面的分类仅是为大家</a:t>
            </a:r>
            <a:r>
              <a:rPr lang="zh-CN" altLang="en-US" sz="1200" dirty="0" smtClean="0"/>
              <a:t>学习</a:t>
            </a:r>
            <a:r>
              <a:rPr lang="zh-CN" altLang="en-US" sz="1200" dirty="0"/>
              <a:t>和研究服装款式设计提供</a:t>
            </a:r>
            <a:r>
              <a:rPr lang="zh-CN" altLang="en-US" sz="1200" dirty="0" smtClean="0"/>
              <a:t>方便</a:t>
            </a:r>
            <a:r>
              <a:rPr lang="en-US" altLang="zh-CN" sz="1200" dirty="0" smtClean="0"/>
              <a:t>,</a:t>
            </a:r>
            <a:r>
              <a:rPr lang="zh-CN" altLang="en-US" sz="1200" dirty="0" smtClean="0"/>
              <a:t>也</a:t>
            </a:r>
            <a:r>
              <a:rPr lang="zh-CN" altLang="en-US" sz="1200" dirty="0"/>
              <a:t>是学习款式</a:t>
            </a:r>
            <a:r>
              <a:rPr lang="zh-CN" altLang="en-US" sz="1200" dirty="0" smtClean="0"/>
              <a:t>没计的</a:t>
            </a:r>
            <a:r>
              <a:rPr lang="zh-CN" altLang="en-US" sz="1200" dirty="0"/>
              <a:t>基础常识</a:t>
            </a:r>
            <a:r>
              <a:rPr lang="zh-CN" altLang="en-US" sz="1200" dirty="0" smtClean="0"/>
              <a:t>部分。</a:t>
            </a:r>
            <a:endParaRPr lang="en-US" altLang="zh-CN" sz="1200" dirty="0" smtClean="0"/>
          </a:p>
          <a:p>
            <a:r>
              <a:rPr lang="en-US" altLang="zh-CN" sz="1200" dirty="0" smtClean="0"/>
              <a:t>1</a:t>
            </a:r>
            <a:r>
              <a:rPr lang="zh-CN" altLang="en-US" sz="1200" dirty="0" smtClean="0"/>
              <a:t>、按</a:t>
            </a:r>
            <a:r>
              <a:rPr lang="zh-CN" altLang="en-US" sz="1200" dirty="0"/>
              <a:t>年龄</a:t>
            </a:r>
            <a:r>
              <a:rPr lang="zh-CN" altLang="en-US" sz="1200" dirty="0" smtClean="0"/>
              <a:t>分：婴幼儿</a:t>
            </a:r>
            <a:r>
              <a:rPr lang="zh-CN" altLang="en-US" sz="1200" dirty="0"/>
              <a:t>、中青年、老年。</a:t>
            </a:r>
          </a:p>
          <a:p>
            <a:r>
              <a:rPr lang="en-US" altLang="zh-CN" sz="1200" dirty="0" smtClean="0"/>
              <a:t>2</a:t>
            </a:r>
            <a:r>
              <a:rPr lang="zh-CN" altLang="en-US" sz="1200" dirty="0" smtClean="0"/>
              <a:t>、按</a:t>
            </a:r>
            <a:r>
              <a:rPr lang="zh-CN" altLang="en-US" sz="1200" dirty="0"/>
              <a:t>季节</a:t>
            </a:r>
            <a:r>
              <a:rPr lang="zh-CN" altLang="en-US" sz="1200" dirty="0" smtClean="0"/>
              <a:t>分：春</a:t>
            </a:r>
            <a:r>
              <a:rPr lang="zh-CN" altLang="en-US" sz="1200" dirty="0"/>
              <a:t>、夏、秋、冬。</a:t>
            </a:r>
          </a:p>
          <a:p>
            <a:r>
              <a:rPr lang="en-US" altLang="zh-CN" sz="1200" dirty="0" smtClean="0"/>
              <a:t>3</a:t>
            </a:r>
            <a:r>
              <a:rPr lang="zh-CN" altLang="en-US" sz="1200" dirty="0" smtClean="0"/>
              <a:t>、按</a:t>
            </a:r>
            <a:r>
              <a:rPr lang="zh-CN" altLang="en-US" sz="1200" dirty="0"/>
              <a:t>性别</a:t>
            </a:r>
            <a:r>
              <a:rPr lang="zh-CN" altLang="en-US" sz="1200" dirty="0" smtClean="0"/>
              <a:t>分：男性</a:t>
            </a:r>
            <a:r>
              <a:rPr lang="zh-CN" altLang="en-US" sz="1200" dirty="0"/>
              <a:t>、女性。</a:t>
            </a:r>
          </a:p>
          <a:p>
            <a:r>
              <a:rPr lang="en-US" altLang="zh-CN" sz="1200" dirty="0" smtClean="0"/>
              <a:t>4</a:t>
            </a:r>
            <a:r>
              <a:rPr lang="zh-CN" altLang="en-US" sz="1200" dirty="0" smtClean="0"/>
              <a:t>、按</a:t>
            </a:r>
            <a:r>
              <a:rPr lang="zh-CN" altLang="en-US" sz="1200" dirty="0"/>
              <a:t>款式</a:t>
            </a:r>
            <a:r>
              <a:rPr lang="zh-CN" altLang="en-US" sz="1200" dirty="0" smtClean="0"/>
              <a:t>分：宽松</a:t>
            </a:r>
            <a:r>
              <a:rPr lang="zh-CN" altLang="en-US" sz="1200" dirty="0"/>
              <a:t>型、合身型。</a:t>
            </a:r>
          </a:p>
          <a:p>
            <a:r>
              <a:rPr lang="en-US" altLang="zh-CN" sz="1200" dirty="0" smtClean="0"/>
              <a:t>5</a:t>
            </a:r>
            <a:r>
              <a:rPr lang="zh-CN" altLang="en-US" sz="1200" dirty="0" smtClean="0"/>
              <a:t>、按</a:t>
            </a:r>
            <a:r>
              <a:rPr lang="zh-CN" altLang="en-US" sz="1200" dirty="0"/>
              <a:t>材料</a:t>
            </a:r>
            <a:r>
              <a:rPr lang="zh-CN" altLang="en-US" sz="1200" dirty="0" smtClean="0"/>
              <a:t>分：丝</a:t>
            </a:r>
            <a:r>
              <a:rPr lang="zh-CN" altLang="en-US" sz="1200" dirty="0"/>
              <a:t>、棉、皮、革、化纤。</a:t>
            </a:r>
          </a:p>
          <a:p>
            <a:r>
              <a:rPr lang="en-US" altLang="zh-CN" sz="1200" dirty="0" smtClean="0"/>
              <a:t>6</a:t>
            </a:r>
            <a:r>
              <a:rPr lang="zh-CN" altLang="en-US" sz="1200" dirty="0" smtClean="0"/>
              <a:t>、按</a:t>
            </a:r>
            <a:r>
              <a:rPr lang="zh-CN" altLang="en-US" sz="1200" dirty="0"/>
              <a:t>用</a:t>
            </a:r>
            <a:r>
              <a:rPr lang="zh-CN" altLang="en-US" sz="1200" dirty="0" smtClean="0"/>
              <a:t>途分：日常</a:t>
            </a:r>
            <a:r>
              <a:rPr lang="zh-CN" altLang="en-US" sz="1200" dirty="0"/>
              <a:t>服</a:t>
            </a:r>
            <a:r>
              <a:rPr lang="zh-CN" altLang="en-US" sz="1200" dirty="0" smtClean="0"/>
              <a:t>、表演</a:t>
            </a:r>
            <a:r>
              <a:rPr lang="zh-CN" altLang="en-US" sz="1200" dirty="0"/>
              <a:t>服</a:t>
            </a:r>
            <a:r>
              <a:rPr lang="zh-CN" altLang="en-US" sz="1200" dirty="0" smtClean="0"/>
              <a:t>、制服</a:t>
            </a:r>
            <a:r>
              <a:rPr lang="zh-CN" altLang="en-US" sz="1200" dirty="0"/>
              <a:t>、礼服等</a:t>
            </a:r>
          </a:p>
          <a:p>
            <a:r>
              <a:rPr lang="en-US" altLang="zh-CN" sz="1200" dirty="0" smtClean="0"/>
              <a:t>7</a:t>
            </a:r>
            <a:r>
              <a:rPr lang="zh-CN" altLang="en-US" sz="1200" dirty="0" smtClean="0"/>
              <a:t>、按</a:t>
            </a:r>
            <a:r>
              <a:rPr lang="zh-CN" altLang="en-US" sz="1200" dirty="0"/>
              <a:t>民族</a:t>
            </a:r>
            <a:r>
              <a:rPr lang="zh-CN" altLang="en-US" sz="1200" dirty="0" smtClean="0"/>
              <a:t>分：汉族</a:t>
            </a:r>
            <a:r>
              <a:rPr lang="zh-CN" altLang="en-US" sz="1200" dirty="0"/>
              <a:t>、苗族、白族</a:t>
            </a:r>
            <a:r>
              <a:rPr lang="zh-CN" altLang="en-US" sz="1200" dirty="0" smtClean="0"/>
              <a:t>等等。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963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497" r="50000" b="52602"/>
          <a:stretch/>
        </p:blipFill>
        <p:spPr bwMode="auto">
          <a:xfrm>
            <a:off x="94430" y="16254"/>
            <a:ext cx="733154" cy="10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50000" r="53369" b="3770"/>
          <a:stretch/>
        </p:blipFill>
        <p:spPr bwMode="auto">
          <a:xfrm>
            <a:off x="14917" y="3795886"/>
            <a:ext cx="718237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4" t="3600" r="6833" b="52957"/>
          <a:stretch/>
        </p:blipFill>
        <p:spPr bwMode="auto">
          <a:xfrm>
            <a:off x="72008" y="1308857"/>
            <a:ext cx="611560" cy="1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51972" r="5848" b="3852"/>
          <a:stretch/>
        </p:blipFill>
        <p:spPr bwMode="auto">
          <a:xfrm>
            <a:off x="52704" y="2499742"/>
            <a:ext cx="630864" cy="1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27584" y="0"/>
            <a:ext cx="0" cy="5143500"/>
          </a:xfrm>
          <a:prstGeom prst="line">
            <a:avLst/>
          </a:prstGeom>
          <a:ln w="920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71600" y="843558"/>
            <a:ext cx="0" cy="4299942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58" y="195486"/>
            <a:ext cx="4592183" cy="193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9796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按年龄分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58" y="2133228"/>
            <a:ext cx="57912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2921" y="33868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按季节分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96136" y="16254"/>
            <a:ext cx="45719" cy="2116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59632" y="2093983"/>
            <a:ext cx="799288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30058" y="1923678"/>
            <a:ext cx="45719" cy="3086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3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497" r="50000" b="52602"/>
          <a:stretch/>
        </p:blipFill>
        <p:spPr bwMode="auto">
          <a:xfrm>
            <a:off x="94430" y="16254"/>
            <a:ext cx="733154" cy="10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50000" r="53369" b="3770"/>
          <a:stretch/>
        </p:blipFill>
        <p:spPr bwMode="auto">
          <a:xfrm>
            <a:off x="14917" y="3795886"/>
            <a:ext cx="718237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4" t="3600" r="6833" b="52957"/>
          <a:stretch/>
        </p:blipFill>
        <p:spPr bwMode="auto">
          <a:xfrm>
            <a:off x="72008" y="1308857"/>
            <a:ext cx="611560" cy="1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51972" r="5848" b="3852"/>
          <a:stretch/>
        </p:blipFill>
        <p:spPr bwMode="auto">
          <a:xfrm>
            <a:off x="52704" y="2499742"/>
            <a:ext cx="630864" cy="1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27584" y="0"/>
            <a:ext cx="0" cy="5143500"/>
          </a:xfrm>
          <a:prstGeom prst="line">
            <a:avLst/>
          </a:prstGeom>
          <a:ln w="920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71600" y="843558"/>
            <a:ext cx="0" cy="4299942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21" y="123478"/>
            <a:ext cx="3145929" cy="251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4"/>
          <a:stretch/>
        </p:blipFill>
        <p:spPr bwMode="auto">
          <a:xfrm>
            <a:off x="4268416" y="140608"/>
            <a:ext cx="3142903" cy="250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10645" r="4614" b="2697"/>
          <a:stretch/>
        </p:blipFill>
        <p:spPr bwMode="auto">
          <a:xfrm>
            <a:off x="1229520" y="2715766"/>
            <a:ext cx="3036555" cy="228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07" y="2715766"/>
            <a:ext cx="2707292" cy="228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8304" y="1224971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按性别分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按款式分</a:t>
            </a:r>
            <a:endParaRPr lang="zh-CN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092280" y="3706263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按材料分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按用途分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1229520" y="2643758"/>
            <a:ext cx="6798864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308304" y="140608"/>
            <a:ext cx="45719" cy="29351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H="1">
            <a:off x="7041618" y="2571750"/>
            <a:ext cx="45719" cy="2571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77193" y="4014040"/>
            <a:ext cx="210238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295682" y="1532748"/>
            <a:ext cx="180446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66075" y="267494"/>
            <a:ext cx="45719" cy="48760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3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497" r="50000" b="52602"/>
          <a:stretch/>
        </p:blipFill>
        <p:spPr bwMode="auto">
          <a:xfrm>
            <a:off x="94430" y="16254"/>
            <a:ext cx="733154" cy="10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50000" r="53369" b="3770"/>
          <a:stretch/>
        </p:blipFill>
        <p:spPr bwMode="auto">
          <a:xfrm>
            <a:off x="14917" y="3795886"/>
            <a:ext cx="718237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4" t="3600" r="6833" b="52957"/>
          <a:stretch/>
        </p:blipFill>
        <p:spPr bwMode="auto">
          <a:xfrm>
            <a:off x="72008" y="1308857"/>
            <a:ext cx="611560" cy="10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fw.cn/personal/photo_images/art_pic/2011/08/29/20118291835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51972" r="5848" b="3852"/>
          <a:stretch/>
        </p:blipFill>
        <p:spPr bwMode="auto">
          <a:xfrm>
            <a:off x="52704" y="2499742"/>
            <a:ext cx="630864" cy="10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27584" y="0"/>
            <a:ext cx="0" cy="5143500"/>
          </a:xfrm>
          <a:prstGeom prst="line">
            <a:avLst/>
          </a:prstGeom>
          <a:ln w="920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71600" y="843558"/>
            <a:ext cx="0" cy="4299942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024"/>
            <a:ext cx="6379040" cy="227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34412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按民族分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7" y="2628631"/>
            <a:ext cx="4952745" cy="240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2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1158</Words>
  <Application>Microsoft Office PowerPoint</Application>
  <PresentationFormat>全屏显示(16:9)</PresentationFormat>
  <Paragraphs>50</Paragraphs>
  <Slides>11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</dc:creator>
  <cp:lastModifiedBy>eric</cp:lastModifiedBy>
  <cp:revision>51</cp:revision>
  <dcterms:created xsi:type="dcterms:W3CDTF">2014-04-04T09:11:25Z</dcterms:created>
  <dcterms:modified xsi:type="dcterms:W3CDTF">2014-04-09T08:15:08Z</dcterms:modified>
</cp:coreProperties>
</file>