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6" r:id="rId1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04" autoAdjust="0"/>
    <p:restoredTop sz="93802" autoAdjust="0"/>
  </p:normalViewPr>
  <p:slideViewPr>
    <p:cSldViewPr>
      <p:cViewPr>
        <p:scale>
          <a:sx n="112" d="100"/>
          <a:sy n="112" d="100"/>
        </p:scale>
        <p:origin x="-1068" y="-7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2014/6/6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2014/6/6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8983" b="2758"/>
          <a:stretch/>
        </p:blipFill>
        <p:spPr bwMode="auto">
          <a:xfrm flipH="1">
            <a:off x="7740352" y="1707654"/>
            <a:ext cx="1413631" cy="343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2512" y="1772465"/>
            <a:ext cx="5388083" cy="3371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28225.com/upload/2011/01/01/2011010115590255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9662"/>
            <a:ext cx="2482513" cy="336383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1131591"/>
            <a:ext cx="9143999" cy="73866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p:nvPr>
        </p:nvSpPr>
        <p:spPr>
          <a:xfrm>
            <a:off x="107504" y="263848"/>
            <a:ext cx="4690864" cy="795734"/>
          </a:xfrm>
        </p:spPr>
        <p:txBody>
          <a:bodyPr>
            <a:normAutofit/>
          </a:bodyPr>
          <a:lstStyle/>
          <a:p>
            <a:r>
              <a:rPr lang="zh-CN" altLang="en-US" dirty="0" smtClean="0">
                <a:latin typeface="方正超粗黑简体" panose="03000509000000000000" pitchFamily="65" charset="-122"/>
                <a:ea typeface="方正超粗黑简体" panose="03000509000000000000" pitchFamily="65" charset="-122"/>
              </a:rPr>
              <a:t>服 装 陈 列 设 计</a:t>
            </a:r>
            <a:endParaRPr lang="zh-CN" altLang="en-US" dirty="0">
              <a:latin typeface="方正超粗黑简体" panose="03000509000000000000" pitchFamily="65" charset="-122"/>
              <a:ea typeface="方正超粗黑简体" panose="03000509000000000000" pitchFamily="65" charset="-122"/>
            </a:endParaRPr>
          </a:p>
        </p:txBody>
      </p:sp>
      <p:sp>
        <p:nvSpPr>
          <p:cNvPr id="5" name="TextBox 4"/>
          <p:cNvSpPr txBox="1"/>
          <p:nvPr/>
        </p:nvSpPr>
        <p:spPr>
          <a:xfrm>
            <a:off x="153445" y="1131591"/>
            <a:ext cx="8820473" cy="738664"/>
          </a:xfrm>
          <a:prstGeom prst="rect">
            <a:avLst/>
          </a:prstGeom>
          <a:noFill/>
          <a:ln>
            <a:noFill/>
          </a:ln>
        </p:spPr>
        <p:txBody>
          <a:bodyPr wrap="square" rtlCol="0">
            <a:spAutoFit/>
          </a:bodyPr>
          <a:lstStyle/>
          <a:p>
            <a:r>
              <a:rPr lang="zh-CN" altLang="en-US" sz="1400" dirty="0" smtClean="0">
                <a:solidFill>
                  <a:schemeClr val="bg1"/>
                </a:solidFill>
                <a:latin typeface="方正粗倩简体" panose="03000509000000000000" pitchFamily="65" charset="-122"/>
                <a:ea typeface="方正粗倩简体" panose="03000509000000000000" pitchFamily="65" charset="-122"/>
              </a:rPr>
              <a:t>我们要为顾客创造一种激动人心而且出乎意料的体验，同时又要在整体上维持清晰一致的识别。在商店的每一个部分都在表达我的美学理念，我希望能在一个空间额一种氛围中展示我的设计，为顾客提供一种深刻的体验。</a:t>
            </a:r>
            <a:r>
              <a:rPr lang="en-US" altLang="zh-CN" sz="1400" dirty="0" smtClean="0">
                <a:solidFill>
                  <a:schemeClr val="bg1"/>
                </a:solidFill>
                <a:latin typeface="方正粗倩简体" panose="03000509000000000000" pitchFamily="65" charset="-122"/>
                <a:ea typeface="方正粗倩简体" panose="03000509000000000000" pitchFamily="65" charset="-122"/>
              </a:rPr>
              <a:t>---</a:t>
            </a:r>
            <a:r>
              <a:rPr lang="zh-CN" altLang="en-US" sz="1400" dirty="0" smtClean="0">
                <a:solidFill>
                  <a:schemeClr val="bg1"/>
                </a:solidFill>
                <a:latin typeface="方正粗倩简体" panose="03000509000000000000" pitchFamily="65" charset="-122"/>
                <a:ea typeface="方正粗倩简体" panose="03000509000000000000" pitchFamily="65" charset="-122"/>
              </a:rPr>
              <a:t>乔治。阿玛尼</a:t>
            </a:r>
            <a:endParaRPr lang="zh-CN" altLang="en-US" sz="1400" dirty="0">
              <a:solidFill>
                <a:schemeClr val="bg1"/>
              </a:solidFill>
              <a:latin typeface="方正粗倩简体" panose="03000509000000000000" pitchFamily="65" charset="-122"/>
              <a:ea typeface="方正粗倩简体" panose="03000509000000000000" pitchFamily="65" charset="-122"/>
            </a:endParaRPr>
          </a:p>
        </p:txBody>
      </p:sp>
    </p:spTree>
    <p:extLst>
      <p:ext uri="{BB962C8B-B14F-4D97-AF65-F5344CB8AC3E}">
        <p14:creationId xmlns:p14="http://schemas.microsoft.com/office/powerpoint/2010/main" val="81436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7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612576" y="11575"/>
            <a:ext cx="8229600" cy="857250"/>
          </a:xfrm>
        </p:spPr>
        <p:txBody>
          <a:bodyPr>
            <a:normAutofit/>
          </a:bodyPr>
          <a:lstStyle/>
          <a:p>
            <a:r>
              <a:rPr lang="zh-CN" altLang="en-US" sz="3600" dirty="0">
                <a:solidFill>
                  <a:schemeClr val="bg1"/>
                </a:solidFill>
                <a:latin typeface="方正超粗黑简体" panose="03000509000000000000" pitchFamily="65" charset="-122"/>
                <a:ea typeface="方正超粗黑简体" panose="03000509000000000000" pitchFamily="65" charset="-122"/>
              </a:rPr>
              <a:t>四、人体工程学在陈列中的运用</a:t>
            </a:r>
          </a:p>
        </p:txBody>
      </p:sp>
      <p:sp>
        <p:nvSpPr>
          <p:cNvPr id="3" name="矩形 2"/>
          <p:cNvSpPr/>
          <p:nvPr/>
        </p:nvSpPr>
        <p:spPr>
          <a:xfrm>
            <a:off x="251520" y="1048257"/>
            <a:ext cx="3347643" cy="3600986"/>
          </a:xfrm>
          <a:prstGeom prst="rect">
            <a:avLst/>
          </a:prstGeom>
        </p:spPr>
        <p:txBody>
          <a:bodyPr wrap="square">
            <a:spAutoFit/>
          </a:bodyPr>
          <a:lstStyle/>
          <a:p>
            <a:pPr indent="360000"/>
            <a:r>
              <a:rPr lang="zh-CN" altLang="en-US" sz="1200" dirty="0"/>
              <a:t>人体工程学</a:t>
            </a:r>
            <a:r>
              <a:rPr lang="zh-CN" altLang="en-US" sz="1200" dirty="0" smtClean="0"/>
              <a:t>是</a:t>
            </a:r>
            <a:r>
              <a:rPr lang="en-US" altLang="zh-CN" sz="1200" dirty="0" smtClean="0"/>
              <a:t>20</a:t>
            </a:r>
            <a:r>
              <a:rPr lang="zh-CN" altLang="en-US" sz="1200" dirty="0" smtClean="0"/>
              <a:t>世纪</a:t>
            </a:r>
            <a:r>
              <a:rPr lang="en-US" altLang="zh-CN" sz="1200" dirty="0" smtClean="0"/>
              <a:t>20</a:t>
            </a:r>
            <a:r>
              <a:rPr lang="zh-CN" altLang="en-US" sz="1200" dirty="0" smtClean="0"/>
              <a:t>年代</a:t>
            </a:r>
            <a:r>
              <a:rPr lang="zh-CN" altLang="en-US" sz="1200" dirty="0"/>
              <a:t>前后发展起来的</a:t>
            </a:r>
            <a:r>
              <a:rPr lang="en-US" altLang="zh-CN" sz="1200" dirty="0"/>
              <a:t>—</a:t>
            </a:r>
            <a:r>
              <a:rPr lang="zh-CN" altLang="en-US" sz="1200" dirty="0"/>
              <a:t>门</a:t>
            </a:r>
            <a:r>
              <a:rPr lang="zh-CN" altLang="en-US" sz="1200" dirty="0" smtClean="0"/>
              <a:t>综合性</a:t>
            </a:r>
            <a:r>
              <a:rPr lang="zh-CN" altLang="en-US" sz="1200" dirty="0"/>
              <a:t>交叉学科。它融合了技术科学、解剖学、心理学、</a:t>
            </a:r>
            <a:r>
              <a:rPr lang="zh-CN" altLang="en-US" sz="1200" dirty="0" smtClean="0"/>
              <a:t>人类学等</a:t>
            </a:r>
            <a:r>
              <a:rPr lang="zh-CN" altLang="en-US" sz="1200" dirty="0"/>
              <a:t>学科的</a:t>
            </a:r>
            <a:r>
              <a:rPr lang="zh-CN" altLang="en-US" sz="1200" dirty="0" smtClean="0"/>
              <a:t>知识，是</a:t>
            </a:r>
            <a:r>
              <a:rPr lang="zh-CN" altLang="en-US" sz="1200" dirty="0"/>
              <a:t>研究人在某种工作环境中的</a:t>
            </a:r>
            <a:r>
              <a:rPr lang="zh-CN" altLang="en-US" sz="1200" dirty="0" smtClean="0"/>
              <a:t>解剖学，生理学</a:t>
            </a:r>
            <a:r>
              <a:rPr lang="zh-CN" altLang="en-US" sz="1200" dirty="0"/>
              <a:t>和心理学等方面的</a:t>
            </a:r>
            <a:r>
              <a:rPr lang="zh-CN" altLang="en-US" sz="1200" dirty="0" smtClean="0"/>
              <a:t>因素；研究人与环</a:t>
            </a:r>
            <a:r>
              <a:rPr lang="zh-CN" altLang="en-US" sz="1200" dirty="0"/>
              <a:t>境</a:t>
            </a:r>
            <a:r>
              <a:rPr lang="zh-CN" altLang="en-US" sz="1200" dirty="0" smtClean="0"/>
              <a:t>的相互作用；研究</a:t>
            </a:r>
            <a:r>
              <a:rPr lang="zh-CN" altLang="en-US" sz="1200" dirty="0"/>
              <a:t>在工作中、家庭生活</a:t>
            </a:r>
            <a:r>
              <a:rPr lang="zh-CN" altLang="en-US" sz="1200" dirty="0" smtClean="0"/>
              <a:t>中和休闲时</a:t>
            </a:r>
            <a:r>
              <a:rPr lang="zh-CN" altLang="en-US" sz="1200" dirty="0"/>
              <a:t>怎样统一考虑</a:t>
            </a:r>
            <a:r>
              <a:rPr lang="zh-CN" altLang="en-US" sz="1200" dirty="0" smtClean="0"/>
              <a:t>工作效率，人</a:t>
            </a:r>
            <a:r>
              <a:rPr lang="zh-CN" altLang="en-US" sz="1200" dirty="0"/>
              <a:t>的健康、安全和舒适等问题的科学</a:t>
            </a:r>
            <a:r>
              <a:rPr lang="zh-CN" altLang="en-US" sz="1200" dirty="0" smtClean="0"/>
              <a:t>。研究</a:t>
            </a:r>
            <a:r>
              <a:rPr lang="zh-CN" altLang="en-US" sz="1200" dirty="0"/>
              <a:t>的目的是</a:t>
            </a:r>
            <a:r>
              <a:rPr lang="zh-CN" altLang="en-US" sz="1200" dirty="0" smtClean="0"/>
              <a:t>寻求“舒适</a:t>
            </a:r>
            <a:r>
              <a:rPr lang="en-US" altLang="zh-CN" sz="1200" dirty="0"/>
              <a:t>+</a:t>
            </a:r>
            <a:r>
              <a:rPr lang="zh-CN" altLang="en-US" sz="1200" dirty="0"/>
              <a:t>有效</a:t>
            </a:r>
            <a:r>
              <a:rPr lang="en-US" altLang="zh-CN" sz="1200" dirty="0"/>
              <a:t>+</a:t>
            </a:r>
            <a:r>
              <a:rPr lang="zh-CN" altLang="en-US" sz="1200" dirty="0"/>
              <a:t>美</a:t>
            </a:r>
            <a:r>
              <a:rPr lang="zh-CN" altLang="en-US" sz="1200" dirty="0" smtClean="0"/>
              <a:t>”。</a:t>
            </a:r>
            <a:endParaRPr lang="zh-CN" altLang="en-US" sz="1200" dirty="0"/>
          </a:p>
          <a:p>
            <a:pPr indent="360000"/>
            <a:r>
              <a:rPr lang="zh-CN" altLang="en-US" sz="1200" dirty="0"/>
              <a:t>人体工程学在卖场中的有效</a:t>
            </a:r>
            <a:r>
              <a:rPr lang="zh-CN" altLang="en-US" sz="1200" dirty="0" smtClean="0"/>
              <a:t>利用，主要是对</a:t>
            </a:r>
            <a:r>
              <a:rPr lang="zh-CN" altLang="en-US" sz="1200" dirty="0"/>
              <a:t>顾客的</a:t>
            </a:r>
            <a:r>
              <a:rPr lang="zh-CN" altLang="en-US" sz="1200" dirty="0" smtClean="0"/>
              <a:t>生理</a:t>
            </a:r>
            <a:r>
              <a:rPr lang="zh-CN" altLang="en-US" sz="1200" dirty="0"/>
              <a:t>和心理的</a:t>
            </a:r>
            <a:r>
              <a:rPr lang="zh-CN" altLang="en-US" sz="1200" dirty="0" smtClean="0"/>
              <a:t>特点，使</a:t>
            </a:r>
            <a:r>
              <a:rPr lang="zh-CN" altLang="en-US" sz="1200" dirty="0"/>
              <a:t>卖场的</a:t>
            </a:r>
            <a:r>
              <a:rPr lang="zh-CN" altLang="en-US" sz="1200" dirty="0" smtClean="0"/>
              <a:t>规划环境</a:t>
            </a:r>
            <a:r>
              <a:rPr lang="zh-CN" altLang="en-US" sz="1200" dirty="0"/>
              <a:t>更好地适应顾客</a:t>
            </a:r>
            <a:r>
              <a:rPr lang="zh-CN" altLang="en-US" sz="1200" dirty="0" smtClean="0"/>
              <a:t>购物和</a:t>
            </a:r>
            <a:r>
              <a:rPr lang="zh-CN" altLang="en-US" sz="1200" dirty="0"/>
              <a:t>消费的</a:t>
            </a:r>
            <a:r>
              <a:rPr lang="zh-CN" altLang="en-US" sz="1200" dirty="0" smtClean="0"/>
              <a:t>需要，从而</a:t>
            </a:r>
            <a:r>
              <a:rPr lang="zh-CN" altLang="en-US" sz="1200" dirty="0"/>
              <a:t>达到提高服装卖场环境质量和视觉</a:t>
            </a:r>
            <a:r>
              <a:rPr lang="zh-CN" altLang="en-US" sz="1200" dirty="0" smtClean="0"/>
              <a:t>感受的</a:t>
            </a:r>
            <a:r>
              <a:rPr lang="zh-CN" altLang="en-US" sz="1200" dirty="0"/>
              <a:t>目的。</a:t>
            </a:r>
            <a:r>
              <a:rPr lang="zh-CN" altLang="en-US" sz="1200" dirty="0" smtClean="0"/>
              <a:t>在“以人为本”的</a:t>
            </a:r>
            <a:r>
              <a:rPr lang="zh-CN" altLang="en-US" sz="1200" dirty="0"/>
              <a:t>经营理念</a:t>
            </a:r>
            <a:r>
              <a:rPr lang="zh-CN" altLang="en-US" sz="1200" dirty="0" smtClean="0"/>
              <a:t>下，只有</a:t>
            </a:r>
            <a:r>
              <a:rPr lang="zh-CN" altLang="en-US" sz="1200" dirty="0"/>
              <a:t>围绕着人这</a:t>
            </a:r>
            <a:r>
              <a:rPr lang="zh-CN" altLang="en-US" sz="1200" dirty="0" smtClean="0"/>
              <a:t>一主体，充分了解</a:t>
            </a:r>
            <a:r>
              <a:rPr lang="zh-CN" altLang="en-US" sz="1200" dirty="0"/>
              <a:t>和研究人体工程学</a:t>
            </a:r>
            <a:r>
              <a:rPr lang="zh-CN" altLang="en-US" sz="1200" dirty="0" smtClean="0"/>
              <a:t>知识，才能</a:t>
            </a:r>
            <a:r>
              <a:rPr lang="zh-CN" altLang="en-US" sz="1200" dirty="0"/>
              <a:t>做到科学地</a:t>
            </a:r>
            <a:r>
              <a:rPr lang="zh-CN" altLang="en-US" sz="1200" dirty="0" smtClean="0"/>
              <a:t>规划</a:t>
            </a:r>
            <a:r>
              <a:rPr lang="zh-CN" altLang="en-US" sz="1200" dirty="0"/>
              <a:t>卖</a:t>
            </a:r>
            <a:r>
              <a:rPr lang="zh-CN" altLang="en-US" sz="1200" dirty="0" smtClean="0"/>
              <a:t>场，使</a:t>
            </a:r>
            <a:r>
              <a:rPr lang="zh-CN" altLang="en-US" sz="1200" dirty="0"/>
              <a:t>陈列更好地服务于</a:t>
            </a:r>
            <a:r>
              <a:rPr lang="zh-CN" altLang="en-US" sz="1200" dirty="0" smtClean="0"/>
              <a:t>顾客，达到</a:t>
            </a:r>
            <a:r>
              <a:rPr lang="zh-CN" altLang="en-US" sz="1200" dirty="0"/>
              <a:t>促进销售的目的</a:t>
            </a:r>
            <a:r>
              <a:rPr lang="zh-CN" altLang="en-US" sz="1200" dirty="0" smtClean="0"/>
              <a:t>。</a:t>
            </a:r>
            <a:endParaRPr lang="en-US" altLang="zh-CN" sz="1200" dirty="0" smtClean="0"/>
          </a:p>
          <a:p>
            <a:pPr indent="360000"/>
            <a:endParaRPr lang="en-US" altLang="zh-CN" sz="1200" dirty="0" smtClean="0"/>
          </a:p>
          <a:p>
            <a:pPr indent="360000"/>
            <a:r>
              <a:rPr lang="zh-CN" altLang="en-US" sz="1200" dirty="0" smtClean="0"/>
              <a:t>人体</a:t>
            </a:r>
            <a:r>
              <a:rPr lang="zh-CN" altLang="en-US" sz="1200" dirty="0"/>
              <a:t>工程学涉及的范围很</a:t>
            </a:r>
            <a:r>
              <a:rPr lang="zh-CN" altLang="en-US" sz="1200" dirty="0" smtClean="0"/>
              <a:t>广，其中</a:t>
            </a:r>
            <a:r>
              <a:rPr lang="zh-CN" altLang="en-US" sz="1200" dirty="0"/>
              <a:t>尺度和视觉这两个</a:t>
            </a:r>
            <a:r>
              <a:rPr lang="zh-CN" altLang="en-US" sz="1200" dirty="0" smtClean="0"/>
              <a:t>要素</a:t>
            </a:r>
            <a:r>
              <a:rPr lang="zh-CN" altLang="en-US" sz="1200" dirty="0"/>
              <a:t>对服装陈列工作的影响</a:t>
            </a:r>
            <a:r>
              <a:rPr lang="zh-CN" altLang="en-US" sz="1200" dirty="0" smtClean="0"/>
              <a:t>最大。</a:t>
            </a:r>
            <a:endParaRPr lang="zh-CN" alt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2833" y="1049062"/>
            <a:ext cx="4898430" cy="363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499992" y="4686268"/>
            <a:ext cx="3185487" cy="369332"/>
          </a:xfrm>
          <a:prstGeom prst="rect">
            <a:avLst/>
          </a:prstGeom>
        </p:spPr>
        <p:txBody>
          <a:bodyPr wrap="none">
            <a:spAutoFit/>
          </a:bodyPr>
          <a:lstStyle/>
          <a:p>
            <a:r>
              <a:rPr lang="zh-CN" altLang="en-US" dirty="0"/>
              <a:t>体闲装货架的</a:t>
            </a:r>
            <a:r>
              <a:rPr lang="zh-CN" altLang="en-US" dirty="0" smtClean="0"/>
              <a:t>陈列、空</a:t>
            </a:r>
            <a:r>
              <a:rPr lang="zh-CN" altLang="en-US" dirty="0"/>
              <a:t>间</a:t>
            </a:r>
            <a:r>
              <a:rPr lang="zh-CN" altLang="en-US" dirty="0" smtClean="0"/>
              <a:t>分布</a:t>
            </a:r>
            <a:endParaRPr lang="zh-CN" altLang="en-US" dirty="0"/>
          </a:p>
        </p:txBody>
      </p:sp>
    </p:spTree>
    <p:extLst>
      <p:ext uri="{BB962C8B-B14F-4D97-AF65-F5344CB8AC3E}">
        <p14:creationId xmlns:p14="http://schemas.microsoft.com/office/powerpoint/2010/main" val="253234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514288"/>
            <a:ext cx="3281331" cy="3970318"/>
          </a:xfrm>
          <a:prstGeom prst="rect">
            <a:avLst/>
          </a:prstGeom>
        </p:spPr>
        <p:txBody>
          <a:bodyPr wrap="square">
            <a:spAutoFit/>
          </a:bodyPr>
          <a:lstStyle/>
          <a:p>
            <a:r>
              <a:rPr lang="en-US" altLang="zh-CN" sz="1400" b="1" dirty="0" smtClean="0"/>
              <a:t>1</a:t>
            </a:r>
            <a:r>
              <a:rPr lang="zh-CN" altLang="en-US" sz="1400" b="1" dirty="0" smtClean="0"/>
              <a:t>、</a:t>
            </a:r>
            <a:r>
              <a:rPr lang="en-US" altLang="zh-CN" sz="1400" b="1" dirty="0" smtClean="0"/>
              <a:t> </a:t>
            </a:r>
            <a:r>
              <a:rPr lang="zh-CN" altLang="en-US" sz="1400" b="1" dirty="0"/>
              <a:t>尺度</a:t>
            </a:r>
          </a:p>
          <a:p>
            <a:pPr indent="360000"/>
            <a:r>
              <a:rPr lang="zh-CN" altLang="en-US" sz="1400" dirty="0"/>
              <a:t>卖场中的尺度就是研究人体</a:t>
            </a:r>
            <a:r>
              <a:rPr lang="zh-CN" altLang="en-US" sz="1400" dirty="0" smtClean="0"/>
              <a:t>和卖场</a:t>
            </a:r>
            <a:r>
              <a:rPr lang="zh-CN" altLang="en-US" sz="1400" dirty="0"/>
              <a:t>空间、货架道具</a:t>
            </a:r>
            <a:r>
              <a:rPr lang="zh-CN" altLang="en-US" sz="1400" dirty="0" smtClean="0"/>
              <a:t>之间比例</a:t>
            </a:r>
            <a:r>
              <a:rPr lang="zh-CN" altLang="en-US" sz="1400" dirty="0"/>
              <a:t>、大小的问题。卖场中所有的空间尺度、货架尺度、</a:t>
            </a:r>
            <a:r>
              <a:rPr lang="zh-CN" altLang="en-US" sz="1400" dirty="0" smtClean="0"/>
              <a:t>道具</a:t>
            </a:r>
            <a:r>
              <a:rPr lang="zh-CN" altLang="en-US" sz="1400" dirty="0"/>
              <a:t>尺寸等要素都要围绕人体来设计、规划和陈列</a:t>
            </a:r>
            <a:r>
              <a:rPr lang="zh-CN" altLang="en-US" sz="1400" dirty="0" smtClean="0"/>
              <a:t>。</a:t>
            </a:r>
            <a:endParaRPr lang="en-US" altLang="zh-CN" sz="1400" dirty="0" smtClean="0"/>
          </a:p>
          <a:p>
            <a:pPr indent="360000"/>
            <a:r>
              <a:rPr lang="zh-CN" altLang="en-US" sz="1400" dirty="0" smtClean="0"/>
              <a:t>顾客</a:t>
            </a:r>
            <a:r>
              <a:rPr lang="zh-CN" altLang="en-US" sz="1400" dirty="0"/>
              <a:t>在卖场中的活动</a:t>
            </a:r>
            <a:r>
              <a:rPr lang="zh-CN" altLang="en-US" sz="1400" dirty="0" smtClean="0"/>
              <a:t>路径：浏览</a:t>
            </a:r>
            <a:r>
              <a:rPr lang="zh-CN" altLang="en-US" sz="1400" dirty="0"/>
              <a:t>方式、选购动作都是在</a:t>
            </a:r>
            <a:r>
              <a:rPr lang="zh-CN" altLang="en-US" sz="1400" dirty="0" smtClean="0"/>
              <a:t>陈列之前</a:t>
            </a:r>
            <a:r>
              <a:rPr lang="zh-CN" altLang="en-US" sz="1400" dirty="0"/>
              <a:t>要研究和考虑的问题。卖场尺度要考虑三个方面的因素</a:t>
            </a:r>
            <a:r>
              <a:rPr lang="zh-CN" altLang="en-US" sz="1400" dirty="0" smtClean="0"/>
              <a:t>。</a:t>
            </a:r>
          </a:p>
          <a:p>
            <a:r>
              <a:rPr lang="en-US" altLang="zh-CN" sz="1400" dirty="0" smtClean="0"/>
              <a:t>A</a:t>
            </a:r>
            <a:r>
              <a:rPr lang="zh-CN" altLang="en-US" sz="1400" dirty="0" smtClean="0"/>
              <a:t>、货架和道具要符合货品的展示规格。</a:t>
            </a:r>
          </a:p>
          <a:p>
            <a:r>
              <a:rPr lang="en-US" altLang="zh-CN" sz="1400" dirty="0" smtClean="0"/>
              <a:t>B</a:t>
            </a:r>
            <a:r>
              <a:rPr lang="zh-CN" altLang="en-US" sz="1400" dirty="0" smtClean="0"/>
              <a:t>、陈列</a:t>
            </a:r>
            <a:r>
              <a:rPr lang="zh-CN" altLang="en-US" sz="1400" dirty="0"/>
              <a:t>的方式要符合顾客购物的基本特征。如服装的</a:t>
            </a:r>
            <a:r>
              <a:rPr lang="zh-CN" altLang="en-US" sz="1400" dirty="0" smtClean="0"/>
              <a:t>货架</a:t>
            </a:r>
            <a:r>
              <a:rPr lang="zh-CN" altLang="en-US" sz="1400" dirty="0"/>
              <a:t>设计得</a:t>
            </a:r>
            <a:r>
              <a:rPr lang="zh-CN" altLang="en-US" sz="1400" dirty="0" smtClean="0"/>
              <a:t>过高，顾客</a:t>
            </a:r>
            <a:r>
              <a:rPr lang="zh-CN" altLang="en-US" sz="1400" dirty="0"/>
              <a:t>就不容易拿到。过窄的通道使顾客</a:t>
            </a:r>
            <a:r>
              <a:rPr lang="zh-CN" altLang="en-US" sz="1400" dirty="0" smtClean="0"/>
              <a:t>没有进入</a:t>
            </a:r>
            <a:r>
              <a:rPr lang="zh-CN" altLang="en-US" sz="1400" dirty="0"/>
              <a:t>的欲望。</a:t>
            </a:r>
          </a:p>
          <a:p>
            <a:r>
              <a:rPr lang="en-US" altLang="zh-CN" sz="1400" dirty="0" smtClean="0"/>
              <a:t>C</a:t>
            </a:r>
            <a:r>
              <a:rPr lang="zh-CN" altLang="en-US" sz="1400" dirty="0" smtClean="0"/>
              <a:t>、要</a:t>
            </a:r>
            <a:r>
              <a:rPr lang="zh-CN" altLang="en-US" sz="1400" dirty="0"/>
              <a:t>和整体卖场的空间比例协调。合理、和谐的空间</a:t>
            </a:r>
            <a:r>
              <a:rPr lang="zh-CN" altLang="en-US" sz="1400" dirty="0" smtClean="0"/>
              <a:t>是建立</a:t>
            </a:r>
            <a:r>
              <a:rPr lang="en-US" altLang="zh-CN" sz="1400" dirty="0" smtClean="0"/>
              <a:t>—</a:t>
            </a:r>
            <a:r>
              <a:rPr lang="zh-CN" altLang="en-US" sz="1400" dirty="0" smtClean="0"/>
              <a:t>个理想卖</a:t>
            </a:r>
            <a:r>
              <a:rPr lang="zh-CN" altLang="en-US" sz="1400" dirty="0"/>
              <a:t>场的前提</a:t>
            </a:r>
            <a:r>
              <a:rPr lang="zh-CN" altLang="en-US" sz="1400" dirty="0" smtClean="0"/>
              <a:t>。</a:t>
            </a:r>
            <a:endParaRPr lang="zh-CN" alt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14288"/>
            <a:ext cx="5184566" cy="3939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292080" y="4484606"/>
            <a:ext cx="2031325" cy="369332"/>
          </a:xfrm>
          <a:prstGeom prst="rect">
            <a:avLst/>
          </a:prstGeom>
        </p:spPr>
        <p:txBody>
          <a:bodyPr wrap="none">
            <a:spAutoFit/>
          </a:bodyPr>
          <a:lstStyle/>
          <a:p>
            <a:r>
              <a:rPr lang="zh-CN" altLang="en-US" dirty="0"/>
              <a:t>西装店货架的设计</a:t>
            </a:r>
          </a:p>
        </p:txBody>
      </p:sp>
    </p:spTree>
    <p:extLst>
      <p:ext uri="{BB962C8B-B14F-4D97-AF65-F5344CB8AC3E}">
        <p14:creationId xmlns:p14="http://schemas.microsoft.com/office/powerpoint/2010/main" val="108480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7543" y="987573"/>
            <a:ext cx="3612869" cy="3323987"/>
          </a:xfrm>
          <a:prstGeom prst="rect">
            <a:avLst/>
          </a:prstGeom>
        </p:spPr>
        <p:txBody>
          <a:bodyPr wrap="square">
            <a:spAutoFit/>
          </a:bodyPr>
          <a:lstStyle/>
          <a:p>
            <a:r>
              <a:rPr lang="en-US" altLang="zh-CN" sz="1400" b="1" dirty="0"/>
              <a:t>2</a:t>
            </a:r>
            <a:r>
              <a:rPr lang="zh-CN" altLang="en-US" sz="1400" b="1" dirty="0"/>
              <a:t>、视觉</a:t>
            </a:r>
          </a:p>
          <a:p>
            <a:pPr indent="360000"/>
            <a:r>
              <a:rPr lang="zh-CN" altLang="en-US" sz="1400" dirty="0"/>
              <a:t>顾客在浏览和购买服装的过程</a:t>
            </a:r>
            <a:r>
              <a:rPr lang="zh-CN" altLang="en-US" sz="1400" dirty="0" smtClean="0"/>
              <a:t>中，首先</a:t>
            </a:r>
            <a:r>
              <a:rPr lang="zh-CN" altLang="en-US" sz="1400" dirty="0"/>
              <a:t>是用眼睛</a:t>
            </a:r>
            <a:r>
              <a:rPr lang="zh-CN" altLang="en-US" sz="1400" dirty="0" smtClean="0"/>
              <a:t>看，看中</a:t>
            </a:r>
            <a:r>
              <a:rPr lang="zh-CN" altLang="en-US" sz="1400" dirty="0"/>
              <a:t>一件满意或感兴趣的服装</a:t>
            </a:r>
            <a:r>
              <a:rPr lang="zh-CN" altLang="en-US" sz="1400" dirty="0" smtClean="0"/>
              <a:t>后，再</a:t>
            </a:r>
            <a:r>
              <a:rPr lang="zh-CN" altLang="en-US" sz="1400" dirty="0"/>
              <a:t>拿起来仔细看或试穿。因此卖场服装陈列高度的</a:t>
            </a:r>
            <a:r>
              <a:rPr lang="zh-CN" altLang="en-US" sz="1400" dirty="0" smtClean="0"/>
              <a:t>设计，除了</a:t>
            </a:r>
            <a:r>
              <a:rPr lang="zh-CN" altLang="en-US" sz="1400" dirty="0"/>
              <a:t>考虑顾客的视觉还需要考虑顾客身体尺寸以及肢体的活动幅度等因素。</a:t>
            </a:r>
          </a:p>
          <a:p>
            <a:pPr indent="360000"/>
            <a:r>
              <a:rPr lang="zh-CN" altLang="en-US" sz="1400" dirty="0"/>
              <a:t>以我国人体平均高度大约为</a:t>
            </a:r>
            <a:r>
              <a:rPr lang="en-US" altLang="zh-CN" sz="1400" dirty="0" smtClean="0"/>
              <a:t>165~169cm</a:t>
            </a:r>
            <a:r>
              <a:rPr lang="zh-CN" altLang="en-US" sz="1400" dirty="0" smtClean="0"/>
              <a:t>计算，人</a:t>
            </a:r>
            <a:r>
              <a:rPr lang="zh-CN" altLang="en-US" sz="1400" dirty="0"/>
              <a:t>的眼睛位置大约为</a:t>
            </a:r>
            <a:r>
              <a:rPr lang="en-US" altLang="zh-CN" sz="1400" dirty="0" smtClean="0"/>
              <a:t>150~152 m</a:t>
            </a:r>
            <a:r>
              <a:rPr lang="zh-CN" altLang="en-US" sz="1400" dirty="0" smtClean="0"/>
              <a:t>，人体</a:t>
            </a:r>
            <a:r>
              <a:rPr lang="zh-CN" altLang="en-US" sz="1400" dirty="0"/>
              <a:t>的有效视线范围大约</a:t>
            </a:r>
            <a:r>
              <a:rPr lang="zh-CN" altLang="en-US" sz="1400" dirty="0" smtClean="0"/>
              <a:t>是</a:t>
            </a:r>
            <a:r>
              <a:rPr lang="en-US" altLang="zh-CN" sz="1400" dirty="0" smtClean="0"/>
              <a:t>49</a:t>
            </a:r>
            <a:r>
              <a:rPr lang="en-US" altLang="zh-CN" sz="1400" dirty="0"/>
              <a:t>.</a:t>
            </a:r>
            <a:r>
              <a:rPr lang="en-US" altLang="zh-CN" sz="1400" dirty="0" smtClean="0"/>
              <a:t>5°</a:t>
            </a:r>
            <a:r>
              <a:rPr lang="zh-CN" altLang="en-US" sz="1400" dirty="0" smtClean="0"/>
              <a:t>。按照</a:t>
            </a:r>
            <a:r>
              <a:rPr lang="zh-CN" altLang="en-US" sz="1400" dirty="0"/>
              <a:t>顾客在货架前常规的观看距离和</a:t>
            </a:r>
            <a:r>
              <a:rPr lang="zh-CN" altLang="en-US" sz="1400" dirty="0" smtClean="0"/>
              <a:t>角度，有效</a:t>
            </a:r>
            <a:r>
              <a:rPr lang="zh-CN" altLang="en-US" sz="1400" dirty="0"/>
              <a:t>的视线范围</a:t>
            </a:r>
            <a:r>
              <a:rPr lang="en-US" altLang="zh-CN" sz="1400" dirty="0"/>
              <a:t>—</a:t>
            </a:r>
            <a:r>
              <a:rPr lang="zh-CN" altLang="en-US" sz="1400" dirty="0"/>
              <a:t>般在</a:t>
            </a:r>
            <a:r>
              <a:rPr lang="zh-CN" altLang="en-US" sz="1400" dirty="0" smtClean="0"/>
              <a:t>高度</a:t>
            </a:r>
            <a:r>
              <a:rPr lang="en-US" altLang="zh-CN" sz="1400" dirty="0" smtClean="0"/>
              <a:t>70~180cm</a:t>
            </a:r>
            <a:r>
              <a:rPr lang="zh-CN" altLang="en-US" sz="1400" dirty="0"/>
              <a:t>之间</a:t>
            </a:r>
            <a:r>
              <a:rPr lang="zh-CN" altLang="en-US" sz="1400" dirty="0" smtClean="0"/>
              <a:t>。</a:t>
            </a:r>
            <a:endParaRPr lang="en-US" altLang="zh-CN" sz="1400" dirty="0" smtClean="0"/>
          </a:p>
          <a:p>
            <a:pPr indent="360000"/>
            <a:r>
              <a:rPr lang="zh-CN" altLang="en-US" sz="1400" dirty="0" smtClean="0"/>
              <a:t>根据</a:t>
            </a:r>
            <a:r>
              <a:rPr lang="zh-CN" altLang="en-US" sz="1400" dirty="0"/>
              <a:t>尺度和视觉的</a:t>
            </a:r>
            <a:r>
              <a:rPr lang="zh-CN" altLang="en-US" sz="1400" dirty="0" smtClean="0"/>
              <a:t>原理，再</a:t>
            </a:r>
            <a:r>
              <a:rPr lang="zh-CN" altLang="en-US" sz="1400" dirty="0"/>
              <a:t>进行综合</a:t>
            </a:r>
            <a:r>
              <a:rPr lang="zh-CN" altLang="en-US" sz="1400" dirty="0" smtClean="0"/>
              <a:t>考虑，通常</a:t>
            </a:r>
            <a:r>
              <a:rPr lang="zh-CN" altLang="en-US" sz="1400" dirty="0"/>
              <a:t>把货架划分成三个</a:t>
            </a:r>
            <a:r>
              <a:rPr lang="zh-CN" altLang="en-US" sz="1400" dirty="0" smtClean="0"/>
              <a:t>区域：印象</a:t>
            </a:r>
            <a:r>
              <a:rPr lang="zh-CN" altLang="en-US" sz="1400" dirty="0"/>
              <a:t>陈列空间、主要陈列空间、搭配陈空间。</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1370" y="156179"/>
            <a:ext cx="4910750" cy="4771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118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4020" y="1489596"/>
            <a:ext cx="7272808" cy="2308324"/>
          </a:xfrm>
          <a:prstGeom prst="rect">
            <a:avLst/>
          </a:prstGeom>
          <a:effectLst>
            <a:outerShdw blurRad="50800" dist="50800" dir="5400000" algn="ctr" rotWithShape="0">
              <a:schemeClr val="bg1"/>
            </a:outerShdw>
          </a:effectLst>
        </p:spPr>
        <p:txBody>
          <a:bodyPr wrap="square">
            <a:spAutoFit/>
          </a:bodyPr>
          <a:lstStyle/>
          <a:p>
            <a:pPr indent="457200"/>
            <a:r>
              <a:rPr lang="zh-CN" altLang="en-US" sz="1600" dirty="0"/>
              <a:t>在销售中可以</a:t>
            </a:r>
            <a:r>
              <a:rPr lang="zh-CN" altLang="en-US" sz="1600" dirty="0" smtClean="0"/>
              <a:t>发现</a:t>
            </a:r>
            <a:r>
              <a:rPr lang="en-US" altLang="zh-CN" sz="1600" dirty="0" smtClean="0"/>
              <a:t>70~180cm</a:t>
            </a:r>
            <a:r>
              <a:rPr lang="zh-CN" altLang="en-US" sz="1600" dirty="0"/>
              <a:t>这个区域</a:t>
            </a:r>
            <a:r>
              <a:rPr lang="zh-CN" altLang="en-US" sz="1600" dirty="0" smtClean="0"/>
              <a:t>内，是</a:t>
            </a:r>
            <a:r>
              <a:rPr lang="zh-CN" altLang="en-US" sz="1600" dirty="0"/>
              <a:t>顾客最</a:t>
            </a:r>
            <a:r>
              <a:rPr lang="zh-CN" altLang="en-US" sz="1600" dirty="0" smtClean="0"/>
              <a:t>容易</a:t>
            </a:r>
            <a:r>
              <a:rPr lang="zh-CN" altLang="en-US" sz="1600" dirty="0"/>
              <a:t>看到和取物最方便的</a:t>
            </a:r>
            <a:r>
              <a:rPr lang="zh-CN" altLang="en-US" sz="1600" dirty="0" smtClean="0"/>
              <a:t>地方，这个区域</a:t>
            </a:r>
            <a:r>
              <a:rPr lang="zh-CN" altLang="en-US" sz="1600" dirty="0"/>
              <a:t>是货架中</a:t>
            </a:r>
            <a:r>
              <a:rPr lang="zh-CN" altLang="en-US" sz="1600" dirty="0" smtClean="0"/>
              <a:t>的“黄金”区域，通常</a:t>
            </a:r>
            <a:r>
              <a:rPr lang="zh-CN" altLang="en-US" sz="1600" dirty="0"/>
              <a:t>陈列主要推荐的</a:t>
            </a:r>
            <a:r>
              <a:rPr lang="zh-CN" altLang="en-US" sz="1600" dirty="0" smtClean="0"/>
              <a:t>服装，因此</a:t>
            </a:r>
            <a:r>
              <a:rPr lang="zh-CN" altLang="en-US" sz="1600" dirty="0"/>
              <a:t>把它称为</a:t>
            </a:r>
            <a:r>
              <a:rPr lang="zh-CN" altLang="en-US" sz="1600" dirty="0">
                <a:solidFill>
                  <a:srgbClr val="FF0000"/>
                </a:solidFill>
              </a:rPr>
              <a:t>主要陈列</a:t>
            </a:r>
            <a:r>
              <a:rPr lang="zh-CN" altLang="en-US" sz="1600" dirty="0" smtClean="0">
                <a:solidFill>
                  <a:srgbClr val="FF0000"/>
                </a:solidFill>
              </a:rPr>
              <a:t>空间</a:t>
            </a:r>
            <a:r>
              <a:rPr lang="zh-CN" altLang="en-US" sz="1600" dirty="0" smtClean="0"/>
              <a:t>。</a:t>
            </a:r>
            <a:endParaRPr lang="en-US" altLang="zh-CN" sz="1600" dirty="0" smtClean="0"/>
          </a:p>
          <a:p>
            <a:pPr indent="457200"/>
            <a:r>
              <a:rPr lang="zh-CN" altLang="en-US" sz="1600" dirty="0" smtClean="0"/>
              <a:t>另外</a:t>
            </a:r>
            <a:r>
              <a:rPr lang="zh-CN" altLang="en-US" sz="1600" dirty="0"/>
              <a:t>还把货架</a:t>
            </a:r>
            <a:r>
              <a:rPr lang="zh-CN" altLang="en-US" sz="1600" dirty="0" smtClean="0"/>
              <a:t>中</a:t>
            </a:r>
            <a:r>
              <a:rPr lang="en-US" altLang="zh-CN" sz="1600" dirty="0" smtClean="0"/>
              <a:t>70 </a:t>
            </a:r>
            <a:r>
              <a:rPr lang="en-US" altLang="zh-CN" sz="1600" dirty="0"/>
              <a:t>cm</a:t>
            </a:r>
            <a:r>
              <a:rPr lang="zh-CN" altLang="en-US" sz="1600" dirty="0"/>
              <a:t>以下的区域称为</a:t>
            </a:r>
            <a:r>
              <a:rPr lang="zh-CN" altLang="en-US" sz="1600" dirty="0" smtClean="0">
                <a:solidFill>
                  <a:srgbClr val="FF0000"/>
                </a:solidFill>
              </a:rPr>
              <a:t>搭配陈列空间</a:t>
            </a:r>
            <a:r>
              <a:rPr lang="zh-CN" altLang="en-US" sz="1600" dirty="0" smtClean="0"/>
              <a:t>，这个</a:t>
            </a:r>
            <a:r>
              <a:rPr lang="zh-CN" altLang="en-US" sz="1600" dirty="0"/>
              <a:t>区域主要放置</a:t>
            </a:r>
            <a:r>
              <a:rPr lang="en-US" altLang="zh-CN" sz="1600" dirty="0"/>
              <a:t>—</a:t>
            </a:r>
            <a:r>
              <a:rPr lang="zh-CN" altLang="en-US" sz="1600" dirty="0"/>
              <a:t>些搭配的</a:t>
            </a:r>
            <a:r>
              <a:rPr lang="zh-CN" altLang="en-US" sz="1600" dirty="0" smtClean="0"/>
              <a:t>产品，如</a:t>
            </a:r>
            <a:r>
              <a:rPr lang="zh-CN" altLang="en-US" sz="1600" dirty="0"/>
              <a:t>裤子、</a:t>
            </a:r>
            <a:r>
              <a:rPr lang="zh-CN" altLang="en-US" sz="1600" dirty="0" smtClean="0"/>
              <a:t>裙子等，或放置一些</a:t>
            </a:r>
            <a:r>
              <a:rPr lang="zh-CN" altLang="en-US" sz="1600" dirty="0"/>
              <a:t>作为销售储存的</a:t>
            </a:r>
            <a:r>
              <a:rPr lang="zh-CN" altLang="en-US" sz="1600" dirty="0" smtClean="0"/>
              <a:t>货品。</a:t>
            </a:r>
            <a:endParaRPr lang="en-US" altLang="zh-CN" sz="1600" dirty="0" smtClean="0"/>
          </a:p>
          <a:p>
            <a:pPr indent="457200"/>
            <a:r>
              <a:rPr lang="en-US" altLang="zh-CN" sz="1600" dirty="0" smtClean="0"/>
              <a:t>180cm</a:t>
            </a:r>
            <a:r>
              <a:rPr lang="zh-CN" altLang="en-US" sz="1600" dirty="0"/>
              <a:t>以上的空间由于取物不</a:t>
            </a:r>
            <a:r>
              <a:rPr lang="zh-CN" altLang="en-US" sz="1600" dirty="0" smtClean="0"/>
              <a:t>太方便，在</a:t>
            </a:r>
            <a:r>
              <a:rPr lang="zh-CN" altLang="en-US" sz="1600" dirty="0"/>
              <a:t>观察时还需</a:t>
            </a:r>
            <a:r>
              <a:rPr lang="zh-CN" altLang="en-US" sz="1600" dirty="0" smtClean="0"/>
              <a:t>抬头，因此</a:t>
            </a:r>
            <a:r>
              <a:rPr lang="zh-CN" altLang="en-US" sz="1600" dirty="0"/>
              <a:t>通常在这个</a:t>
            </a:r>
            <a:r>
              <a:rPr lang="zh-CN" altLang="en-US" sz="1600" dirty="0" smtClean="0"/>
              <a:t>区域只能陈列</a:t>
            </a:r>
            <a:r>
              <a:rPr lang="en-US" altLang="zh-CN" sz="1600" dirty="0"/>
              <a:t>—</a:t>
            </a:r>
            <a:r>
              <a:rPr lang="zh-CN" altLang="en-US" sz="1600" dirty="0" smtClean="0"/>
              <a:t>些作为</a:t>
            </a:r>
            <a:r>
              <a:rPr lang="zh-CN" altLang="en-US" sz="1600" dirty="0"/>
              <a:t>展示用的服装、配饰或</a:t>
            </a:r>
            <a:r>
              <a:rPr lang="zh-CN" altLang="en-US" sz="1600" dirty="0" smtClean="0"/>
              <a:t>海报，称为</a:t>
            </a:r>
            <a:r>
              <a:rPr lang="zh-CN" altLang="en-US" sz="1600" dirty="0">
                <a:solidFill>
                  <a:srgbClr val="FF0000"/>
                </a:solidFill>
              </a:rPr>
              <a:t>印象</a:t>
            </a:r>
            <a:r>
              <a:rPr lang="zh-CN" altLang="en-US" sz="1600" dirty="0" smtClean="0">
                <a:solidFill>
                  <a:srgbClr val="FF0000"/>
                </a:solidFill>
              </a:rPr>
              <a:t>陈列空间</a:t>
            </a:r>
            <a:r>
              <a:rPr lang="zh-CN" altLang="en-US" sz="1600" dirty="0" smtClean="0"/>
              <a:t>。       </a:t>
            </a:r>
            <a:endParaRPr lang="en-US" altLang="zh-CN" sz="1600" dirty="0" smtClean="0"/>
          </a:p>
          <a:p>
            <a:pPr indent="457200"/>
            <a:r>
              <a:rPr lang="zh-CN" altLang="en-US" sz="1600" dirty="0" smtClean="0"/>
              <a:t>了解</a:t>
            </a:r>
            <a:r>
              <a:rPr lang="zh-CN" altLang="en-US" sz="1600" dirty="0"/>
              <a:t>人体工程学的一些</a:t>
            </a:r>
            <a:r>
              <a:rPr lang="zh-CN" altLang="en-US" sz="1600" dirty="0" smtClean="0"/>
              <a:t>基本原理，有助于</a:t>
            </a:r>
            <a:r>
              <a:rPr lang="zh-CN" altLang="en-US" sz="1600" dirty="0"/>
              <a:t>我们有</a:t>
            </a:r>
            <a:r>
              <a:rPr lang="zh-CN" altLang="en-US" sz="1600" dirty="0" smtClean="0"/>
              <a:t>目的地推荐</a:t>
            </a:r>
            <a:r>
              <a:rPr lang="zh-CN" altLang="en-US" sz="1600" dirty="0"/>
              <a:t>的产品放在有效的陈列空间</a:t>
            </a:r>
            <a:r>
              <a:rPr lang="zh-CN" altLang="en-US" sz="1600" dirty="0" smtClean="0"/>
              <a:t>里，从而</a:t>
            </a:r>
            <a:r>
              <a:rPr lang="zh-CN" altLang="en-US" sz="1600" dirty="0"/>
              <a:t>达到更好的促销效果。</a:t>
            </a:r>
          </a:p>
        </p:txBody>
      </p:sp>
      <p:sp>
        <p:nvSpPr>
          <p:cNvPr id="2" name="剪去单角的矩形 1"/>
          <p:cNvSpPr/>
          <p:nvPr/>
        </p:nvSpPr>
        <p:spPr>
          <a:xfrm>
            <a:off x="827584" y="771550"/>
            <a:ext cx="7920880" cy="3744416"/>
          </a:xfrm>
          <a:prstGeom prst="snip1Rect">
            <a:avLst/>
          </a:prstGeom>
          <a:noFill/>
          <a:ln>
            <a:solidFill>
              <a:schemeClr val="tx1"/>
            </a:solid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剪去单角的矩形 3"/>
          <p:cNvSpPr/>
          <p:nvPr/>
        </p:nvSpPr>
        <p:spPr>
          <a:xfrm>
            <a:off x="979984" y="923950"/>
            <a:ext cx="7920880" cy="3744416"/>
          </a:xfrm>
          <a:prstGeom prst="snip1Rect">
            <a:avLst/>
          </a:prstGeom>
          <a:noFill/>
          <a:ln>
            <a:solidFill>
              <a:schemeClr val="tx1"/>
            </a:solidFill>
          </a:ln>
          <a:effectLst>
            <a:outerShdw dist="50800" sx="1000" sy="1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剪去单角的矩形 4"/>
          <p:cNvSpPr/>
          <p:nvPr/>
        </p:nvSpPr>
        <p:spPr>
          <a:xfrm>
            <a:off x="0" y="51470"/>
            <a:ext cx="2284868" cy="1080120"/>
          </a:xfrm>
          <a:prstGeom prst="snip1Rect">
            <a:avLst/>
          </a:prstGeom>
          <a:noFill/>
          <a:ln>
            <a:solidFill>
              <a:schemeClr val="tx1"/>
            </a:solid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剪去单角的矩形 5"/>
          <p:cNvSpPr/>
          <p:nvPr/>
        </p:nvSpPr>
        <p:spPr>
          <a:xfrm>
            <a:off x="152400" y="203870"/>
            <a:ext cx="2284868" cy="1080120"/>
          </a:xfrm>
          <a:prstGeom prst="snip1Rect">
            <a:avLst/>
          </a:prstGeom>
          <a:noFill/>
          <a:ln>
            <a:solidFill>
              <a:schemeClr val="tx1"/>
            </a:solidFill>
          </a:ln>
          <a:effectLst>
            <a:outerShdw blurRad="50800" dist="50800" dir="5400000" algn="ctr" rotWithShape="0">
              <a:schemeClr val="bg1">
                <a:lumMod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9304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ne.ef360.com/EditManager/UploadNews_Manager/2006129132328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059582"/>
            <a:ext cx="5445224" cy="4083918"/>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0" y="0"/>
            <a:ext cx="9144000" cy="1059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1860" y="100483"/>
            <a:ext cx="5493296" cy="858615"/>
          </a:xfrm>
        </p:spPr>
        <p:txBody>
          <a:bodyPr>
            <a:normAutofit/>
          </a:bodyPr>
          <a:lstStyle/>
          <a:p>
            <a:r>
              <a:rPr lang="zh-CN" altLang="en-US" sz="3600" dirty="0">
                <a:solidFill>
                  <a:schemeClr val="bg1"/>
                </a:solidFill>
                <a:latin typeface="方正超粗黑简体" panose="03000509000000000000" pitchFamily="65" charset="-122"/>
                <a:ea typeface="方正超粗黑简体" panose="03000509000000000000" pitchFamily="65" charset="-122"/>
              </a:rPr>
              <a:t>第一章    陈列概论</a:t>
            </a:r>
          </a:p>
        </p:txBody>
      </p:sp>
      <p:sp>
        <p:nvSpPr>
          <p:cNvPr id="3" name="矩形 2"/>
          <p:cNvSpPr/>
          <p:nvPr/>
        </p:nvSpPr>
        <p:spPr>
          <a:xfrm>
            <a:off x="323528" y="2283718"/>
            <a:ext cx="4572000" cy="1200329"/>
          </a:xfrm>
          <a:prstGeom prst="rect">
            <a:avLst/>
          </a:prstGeom>
        </p:spPr>
        <p:txBody>
          <a:bodyPr>
            <a:spAutoFit/>
          </a:bodyPr>
          <a:lstStyle/>
          <a:p>
            <a:pPr marL="342900" indent="-342900">
              <a:buFont typeface="+mj-lt"/>
              <a:buAutoNum type="arabicPeriod"/>
            </a:pPr>
            <a:r>
              <a:rPr lang="zh-CN" altLang="en-US" dirty="0" smtClean="0">
                <a:latin typeface="方正粗倩简体" panose="03000509000000000000" pitchFamily="65" charset="-122"/>
                <a:ea typeface="方正粗倩简体" panose="03000509000000000000" pitchFamily="65" charset="-122"/>
              </a:rPr>
              <a:t>陈列</a:t>
            </a:r>
            <a:r>
              <a:rPr lang="zh-CN" altLang="en-US" dirty="0">
                <a:latin typeface="方正粗倩简体" panose="03000509000000000000" pitchFamily="65" charset="-122"/>
                <a:ea typeface="方正粗倩简体" panose="03000509000000000000" pitchFamily="65" charset="-122"/>
              </a:rPr>
              <a:t>的</a:t>
            </a:r>
            <a:r>
              <a:rPr lang="zh-CN" altLang="en-US" dirty="0" smtClean="0">
                <a:latin typeface="方正粗倩简体" panose="03000509000000000000" pitchFamily="65" charset="-122"/>
                <a:ea typeface="方正粗倩简体" panose="03000509000000000000" pitchFamily="65" charset="-122"/>
              </a:rPr>
              <a:t>概念  </a:t>
            </a:r>
            <a:endParaRPr lang="en-US" altLang="zh-CN" dirty="0" smtClean="0">
              <a:latin typeface="方正粗倩简体" panose="03000509000000000000" pitchFamily="65" charset="-122"/>
              <a:ea typeface="方正粗倩简体" panose="03000509000000000000" pitchFamily="65" charset="-122"/>
            </a:endParaRPr>
          </a:p>
          <a:p>
            <a:pPr marL="342900" indent="-342900">
              <a:buFont typeface="+mj-lt"/>
              <a:buAutoNum type="arabicPeriod"/>
            </a:pPr>
            <a:r>
              <a:rPr lang="zh-CN" altLang="en-US" dirty="0" smtClean="0">
                <a:latin typeface="方正粗倩简体" panose="03000509000000000000" pitchFamily="65" charset="-122"/>
                <a:ea typeface="方正粗倩简体" panose="03000509000000000000" pitchFamily="65" charset="-122"/>
              </a:rPr>
              <a:t>陈列的目的    </a:t>
            </a:r>
            <a:endParaRPr lang="en-US" altLang="zh-CN" dirty="0">
              <a:latin typeface="方正粗倩简体" panose="03000509000000000000" pitchFamily="65" charset="-122"/>
              <a:ea typeface="方正粗倩简体" panose="03000509000000000000" pitchFamily="65" charset="-122"/>
            </a:endParaRPr>
          </a:p>
          <a:p>
            <a:pPr marL="342900" indent="-342900">
              <a:buFont typeface="+mj-lt"/>
              <a:buAutoNum type="arabicPeriod"/>
            </a:pPr>
            <a:r>
              <a:rPr lang="zh-CN" altLang="en-US" dirty="0" smtClean="0">
                <a:latin typeface="方正粗倩简体" panose="03000509000000000000" pitchFamily="65" charset="-122"/>
                <a:ea typeface="方正粗倩简体" panose="03000509000000000000" pitchFamily="65" charset="-122"/>
              </a:rPr>
              <a:t>陈列的工作</a:t>
            </a:r>
            <a:r>
              <a:rPr lang="zh-CN" altLang="en-US" dirty="0">
                <a:latin typeface="方正粗倩简体" panose="03000509000000000000" pitchFamily="65" charset="-122"/>
                <a:ea typeface="方正粗倩简体" panose="03000509000000000000" pitchFamily="65" charset="-122"/>
              </a:rPr>
              <a:t>目标   </a:t>
            </a:r>
            <a:endParaRPr lang="en-US" altLang="zh-CN" dirty="0" smtClean="0">
              <a:latin typeface="方正粗倩简体" panose="03000509000000000000" pitchFamily="65" charset="-122"/>
              <a:ea typeface="方正粗倩简体" panose="03000509000000000000" pitchFamily="65" charset="-122"/>
            </a:endParaRPr>
          </a:p>
          <a:p>
            <a:pPr marL="342900" indent="-342900">
              <a:buFont typeface="+mj-lt"/>
              <a:buAutoNum type="arabicPeriod"/>
            </a:pPr>
            <a:r>
              <a:rPr lang="zh-CN" altLang="en-US" dirty="0" smtClean="0">
                <a:latin typeface="方正粗倩简体" panose="03000509000000000000" pitchFamily="65" charset="-122"/>
                <a:ea typeface="方正粗倩简体" panose="03000509000000000000" pitchFamily="65" charset="-122"/>
              </a:rPr>
              <a:t>人体</a:t>
            </a:r>
            <a:r>
              <a:rPr lang="zh-CN" altLang="en-US" dirty="0">
                <a:latin typeface="方正粗倩简体" panose="03000509000000000000" pitchFamily="65" charset="-122"/>
                <a:ea typeface="方正粗倩简体" panose="03000509000000000000" pitchFamily="65" charset="-122"/>
              </a:rPr>
              <a:t>工程学在</a:t>
            </a:r>
            <a:r>
              <a:rPr lang="zh-CN" altLang="en-US" dirty="0" smtClean="0">
                <a:latin typeface="方正粗倩简体" panose="03000509000000000000" pitchFamily="65" charset="-122"/>
                <a:ea typeface="方正粗倩简体" panose="03000509000000000000" pitchFamily="65" charset="-122"/>
              </a:rPr>
              <a:t>陈列中的运用</a:t>
            </a:r>
            <a:endParaRPr lang="zh-CN" altLang="en-US" dirty="0">
              <a:latin typeface="方正粗倩简体" panose="03000509000000000000" pitchFamily="65" charset="-122"/>
              <a:ea typeface="方正粗倩简体" panose="03000509000000000000" pitchFamily="65" charset="-122"/>
            </a:endParaRPr>
          </a:p>
        </p:txBody>
      </p:sp>
    </p:spTree>
    <p:extLst>
      <p:ext uri="{BB962C8B-B14F-4D97-AF65-F5344CB8AC3E}">
        <p14:creationId xmlns:p14="http://schemas.microsoft.com/office/powerpoint/2010/main" val="2049383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83573" y="417906"/>
            <a:ext cx="8496945" cy="4555093"/>
          </a:xfrm>
          <a:prstGeom prst="rect">
            <a:avLst/>
          </a:prstGeom>
        </p:spPr>
        <p:txBody>
          <a:bodyPr wrap="square">
            <a:spAutoFit/>
          </a:bodyPr>
          <a:lstStyle/>
          <a:p>
            <a:r>
              <a:rPr lang="zh-CN" altLang="en-US" sz="1400" dirty="0" smtClean="0"/>
              <a:t>有一句法</a:t>
            </a:r>
            <a:r>
              <a:rPr lang="zh-CN" altLang="en-US" sz="1400" dirty="0"/>
              <a:t>国的经商谚语</a:t>
            </a:r>
            <a:r>
              <a:rPr lang="en-US" altLang="zh-CN" sz="1400" dirty="0" smtClean="0"/>
              <a:t>:</a:t>
            </a:r>
            <a:r>
              <a:rPr lang="zh-CN" altLang="en-US" sz="1400" dirty="0" smtClean="0"/>
              <a:t>即使</a:t>
            </a:r>
            <a:r>
              <a:rPr lang="zh-CN" altLang="en-US" sz="1400" dirty="0"/>
              <a:t>是水果</a:t>
            </a:r>
            <a:r>
              <a:rPr lang="zh-CN" altLang="en-US" sz="1400" dirty="0" smtClean="0"/>
              <a:t>蔬菜，也</a:t>
            </a:r>
            <a:r>
              <a:rPr lang="zh-CN" altLang="en-US" sz="1400" dirty="0"/>
              <a:t>要像</a:t>
            </a:r>
            <a:r>
              <a:rPr lang="en-US" altLang="zh-CN" sz="1400" dirty="0"/>
              <a:t>—</a:t>
            </a:r>
            <a:r>
              <a:rPr lang="zh-CN" altLang="en-US" sz="1400" dirty="0"/>
              <a:t>幅静物写生画那样艺术地</a:t>
            </a:r>
            <a:r>
              <a:rPr lang="zh-CN" altLang="en-US" sz="1400" dirty="0" smtClean="0"/>
              <a:t>排列，因为</a:t>
            </a:r>
            <a:r>
              <a:rPr lang="zh-CN" altLang="en-US" sz="1400" dirty="0"/>
              <a:t>商品的美感能撩起顾客的购买欲望。</a:t>
            </a:r>
          </a:p>
          <a:p>
            <a:endParaRPr lang="en-US" altLang="zh-CN" sz="1400" dirty="0" smtClean="0"/>
          </a:p>
          <a:p>
            <a:r>
              <a:rPr lang="zh-CN" altLang="en-US" sz="1400" dirty="0" smtClean="0"/>
              <a:t>下面</a:t>
            </a:r>
            <a:r>
              <a:rPr lang="zh-CN" altLang="en-US" sz="1400" dirty="0"/>
              <a:t>这张</a:t>
            </a:r>
            <a:r>
              <a:rPr lang="zh-CN" altLang="en-US" sz="1400" dirty="0" smtClean="0"/>
              <a:t>照片是在</a:t>
            </a:r>
            <a:r>
              <a:rPr lang="en-US" altLang="zh-CN" sz="1400" dirty="0"/>
              <a:t>—</a:t>
            </a:r>
            <a:r>
              <a:rPr lang="zh-CN" altLang="en-US" sz="1400" dirty="0"/>
              <a:t>个夏季</a:t>
            </a:r>
            <a:r>
              <a:rPr lang="zh-CN" altLang="en-US" sz="1400" dirty="0" smtClean="0"/>
              <a:t>里，在</a:t>
            </a:r>
            <a:r>
              <a:rPr lang="zh-CN" altLang="en-US" sz="1400" dirty="0"/>
              <a:t>街头</a:t>
            </a:r>
            <a:r>
              <a:rPr lang="zh-CN" altLang="en-US" sz="1400" dirty="0" smtClean="0"/>
              <a:t>随手</a:t>
            </a:r>
            <a:r>
              <a:rPr lang="zh-CN" altLang="en-US" sz="1400" dirty="0"/>
              <a:t>抓拍的一个普通流动</a:t>
            </a:r>
            <a:r>
              <a:rPr lang="zh-CN" altLang="en-US" sz="1400" dirty="0" smtClean="0"/>
              <a:t>水果摊的</a:t>
            </a:r>
            <a:r>
              <a:rPr lang="zh-CN" altLang="en-US" sz="1400" dirty="0"/>
              <a:t>照片。摊主也许根本</a:t>
            </a:r>
            <a:r>
              <a:rPr lang="zh-CN" altLang="en-US" sz="1400" dirty="0" smtClean="0"/>
              <a:t>不知道这</a:t>
            </a:r>
            <a:r>
              <a:rPr lang="zh-CN" altLang="en-US" sz="1400" dirty="0"/>
              <a:t>句法国</a:t>
            </a:r>
            <a:r>
              <a:rPr lang="zh-CN" altLang="en-US" sz="1400" dirty="0" smtClean="0"/>
              <a:t>谚语，也</a:t>
            </a:r>
            <a:r>
              <a:rPr lang="zh-CN" altLang="en-US" sz="1400" dirty="0"/>
              <a:t>从没有学过什么陈列</a:t>
            </a:r>
            <a:r>
              <a:rPr lang="zh-CN" altLang="en-US" sz="1400" dirty="0" smtClean="0"/>
              <a:t>课程，但</a:t>
            </a:r>
            <a:r>
              <a:rPr lang="zh-CN" altLang="en-US" sz="1400" dirty="0"/>
              <a:t>他也同样</a:t>
            </a:r>
            <a:r>
              <a:rPr lang="zh-CN" altLang="en-US" sz="1400" dirty="0" smtClean="0"/>
              <a:t>知道</a:t>
            </a:r>
            <a:r>
              <a:rPr lang="zh-CN" altLang="en-US" sz="1400" dirty="0"/>
              <a:t>怎样将这些水果摆得更美</a:t>
            </a:r>
            <a:r>
              <a:rPr lang="zh-CN" altLang="en-US" sz="1400" dirty="0" smtClean="0"/>
              <a:t>些，使</a:t>
            </a:r>
            <a:r>
              <a:rPr lang="zh-CN" altLang="en-US" sz="1400" dirty="0"/>
              <a:t>它更吸引顾客</a:t>
            </a:r>
            <a:r>
              <a:rPr lang="zh-CN" altLang="en-US" sz="1400" dirty="0" smtClean="0"/>
              <a:t>。这些</a:t>
            </a:r>
            <a:r>
              <a:rPr lang="zh-CN" altLang="en-US" sz="1400" dirty="0"/>
              <a:t>简单和朴素的水果摆放</a:t>
            </a:r>
            <a:r>
              <a:rPr lang="zh-CN" altLang="en-US" sz="1400" dirty="0" smtClean="0"/>
              <a:t>方式，使</a:t>
            </a:r>
            <a:r>
              <a:rPr lang="zh-CN" altLang="en-US" sz="1400" dirty="0"/>
              <a:t>我们领略到陈列</a:t>
            </a:r>
            <a:r>
              <a:rPr lang="zh-CN" altLang="en-US" sz="1400" dirty="0" smtClean="0"/>
              <a:t>的真谛</a:t>
            </a:r>
            <a:r>
              <a:rPr lang="zh-CN" altLang="en-US" sz="1400" dirty="0"/>
              <a:t>。</a:t>
            </a:r>
          </a:p>
          <a:p>
            <a:endParaRPr lang="en-US" altLang="zh-CN" b="1" dirty="0"/>
          </a:p>
          <a:p>
            <a:r>
              <a:rPr lang="en-US" altLang="zh-CN" b="1" dirty="0" smtClean="0">
                <a:latin typeface="方正粗倩简体" panose="03000509000000000000" pitchFamily="65" charset="-122"/>
                <a:ea typeface="方正粗倩简体" panose="03000509000000000000" pitchFamily="65" charset="-122"/>
              </a:rPr>
              <a:t>(</a:t>
            </a:r>
            <a:r>
              <a:rPr lang="en-US" altLang="zh-CN" b="1" dirty="0">
                <a:latin typeface="方正粗倩简体" panose="03000509000000000000" pitchFamily="65" charset="-122"/>
                <a:ea typeface="方正粗倩简体" panose="03000509000000000000" pitchFamily="65" charset="-122"/>
              </a:rPr>
              <a:t>1)</a:t>
            </a:r>
            <a:r>
              <a:rPr lang="zh-CN" altLang="en-US" b="1" dirty="0">
                <a:latin typeface="方正粗倩简体" panose="03000509000000000000" pitchFamily="65" charset="-122"/>
                <a:ea typeface="方正粗倩简体" panose="03000509000000000000" pitchFamily="65" charset="-122"/>
              </a:rPr>
              <a:t>陈列方式</a:t>
            </a:r>
          </a:p>
          <a:p>
            <a:r>
              <a:rPr lang="zh-CN" altLang="en-US" sz="1400" dirty="0"/>
              <a:t>突出</a:t>
            </a:r>
            <a:r>
              <a:rPr lang="zh-CN" altLang="en-US" sz="1400" dirty="0" smtClean="0"/>
              <a:t>重点，将</a:t>
            </a:r>
            <a:r>
              <a:rPr lang="zh-CN" altLang="en-US" sz="1400" dirty="0"/>
              <a:t>大的桃子放在</a:t>
            </a:r>
            <a:r>
              <a:rPr lang="zh-CN" altLang="en-US" sz="1400" dirty="0" smtClean="0"/>
              <a:t>上面，将</a:t>
            </a:r>
            <a:r>
              <a:rPr lang="zh-CN" altLang="en-US" sz="1400" dirty="0"/>
              <a:t>小的桃子放在下面。</a:t>
            </a:r>
          </a:p>
          <a:p>
            <a:endParaRPr lang="en-US" altLang="zh-CN" b="1" dirty="0" smtClean="0">
              <a:latin typeface="方正粗倩简体" panose="03000509000000000000" pitchFamily="65" charset="-122"/>
              <a:ea typeface="方正粗倩简体" panose="03000509000000000000" pitchFamily="65" charset="-122"/>
            </a:endParaRPr>
          </a:p>
          <a:p>
            <a:r>
              <a:rPr lang="en-US" altLang="zh-CN" b="1" dirty="0" smtClean="0">
                <a:latin typeface="方正粗倩简体" panose="03000509000000000000" pitchFamily="65" charset="-122"/>
                <a:ea typeface="方正粗倩简体" panose="03000509000000000000" pitchFamily="65" charset="-122"/>
              </a:rPr>
              <a:t>(</a:t>
            </a:r>
            <a:r>
              <a:rPr lang="en-US" altLang="zh-CN" b="1" dirty="0">
                <a:latin typeface="方正粗倩简体" panose="03000509000000000000" pitchFamily="65" charset="-122"/>
                <a:ea typeface="方正粗倩简体" panose="03000509000000000000" pitchFamily="65" charset="-122"/>
              </a:rPr>
              <a:t>2)</a:t>
            </a:r>
            <a:r>
              <a:rPr lang="zh-CN" altLang="en-US" b="1" dirty="0">
                <a:latin typeface="方正粗倩简体" panose="03000509000000000000" pitchFamily="65" charset="-122"/>
                <a:ea typeface="方正粗倩简体" panose="03000509000000000000" pitchFamily="65" charset="-122"/>
              </a:rPr>
              <a:t>色彩排列</a:t>
            </a:r>
          </a:p>
          <a:p>
            <a:r>
              <a:rPr lang="zh-CN" altLang="en-US" sz="1400" dirty="0"/>
              <a:t>采用对比色的</a:t>
            </a:r>
            <a:r>
              <a:rPr lang="zh-CN" altLang="en-US" sz="1400" dirty="0" smtClean="0"/>
              <a:t>形式，用</a:t>
            </a:r>
            <a:r>
              <a:rPr lang="zh-CN" altLang="en-US" sz="1400" dirty="0"/>
              <a:t>绿色的树叶来衬托红色的</a:t>
            </a:r>
            <a:r>
              <a:rPr lang="zh-CN" altLang="en-US" sz="1400" dirty="0" smtClean="0"/>
              <a:t>桃子，使</a:t>
            </a:r>
            <a:endParaRPr lang="en-US" altLang="zh-CN" sz="1400" dirty="0" smtClean="0"/>
          </a:p>
          <a:p>
            <a:r>
              <a:rPr lang="zh-CN" altLang="en-US" sz="1400" dirty="0" smtClean="0"/>
              <a:t>桃子</a:t>
            </a:r>
            <a:r>
              <a:rPr lang="zh-CN" altLang="en-US" sz="1400" dirty="0"/>
              <a:t>显得更加鲜艳。</a:t>
            </a:r>
          </a:p>
          <a:p>
            <a:endParaRPr lang="en-US" altLang="zh-CN" b="1" dirty="0" smtClean="0">
              <a:latin typeface="Adobe 繁黑體 Std B" pitchFamily="34" charset="-128"/>
              <a:ea typeface="Adobe 繁黑體 Std B" pitchFamily="34" charset="-128"/>
            </a:endParaRPr>
          </a:p>
          <a:p>
            <a:r>
              <a:rPr lang="zh-CN" altLang="en-US" b="1" dirty="0" smtClean="0">
                <a:latin typeface="方正粗倩简体" panose="03000509000000000000" pitchFamily="65" charset="-122"/>
                <a:ea typeface="方正粗倩简体" panose="03000509000000000000" pitchFamily="65" charset="-122"/>
              </a:rPr>
              <a:t>（</a:t>
            </a:r>
            <a:r>
              <a:rPr lang="en-US" altLang="zh-CN" b="1" dirty="0" smtClean="0">
                <a:latin typeface="方正粗倩简体" panose="03000509000000000000" pitchFamily="65" charset="-122"/>
                <a:ea typeface="方正粗倩简体" panose="03000509000000000000" pitchFamily="65" charset="-122"/>
              </a:rPr>
              <a:t>3</a:t>
            </a:r>
            <a:r>
              <a:rPr lang="en-US" altLang="zh-CN" b="1" dirty="0">
                <a:latin typeface="方正粗倩简体" panose="03000509000000000000" pitchFamily="65" charset="-122"/>
                <a:ea typeface="方正粗倩简体" panose="03000509000000000000" pitchFamily="65" charset="-122"/>
              </a:rPr>
              <a:t>)</a:t>
            </a:r>
            <a:r>
              <a:rPr lang="zh-CN" altLang="en-US" b="1" dirty="0">
                <a:latin typeface="方正粗倩简体" panose="03000509000000000000" pitchFamily="65" charset="-122"/>
                <a:ea typeface="方正粗倩简体" panose="03000509000000000000" pitchFamily="65" charset="-122"/>
              </a:rPr>
              <a:t>产品鲜度</a:t>
            </a:r>
          </a:p>
          <a:p>
            <a:r>
              <a:rPr lang="zh-CN" altLang="en-US" sz="1400" dirty="0" smtClean="0"/>
              <a:t>为了</a:t>
            </a:r>
            <a:r>
              <a:rPr lang="zh-CN" altLang="en-US" sz="1400" dirty="0"/>
              <a:t>突出水果的鲜</a:t>
            </a:r>
            <a:r>
              <a:rPr lang="zh-CN" altLang="en-US" sz="1400" dirty="0" smtClean="0"/>
              <a:t>度，摊主</a:t>
            </a:r>
            <a:r>
              <a:rPr lang="zh-CN" altLang="en-US" sz="1400" dirty="0"/>
              <a:t>用几片桃树叶来强调产品是</a:t>
            </a:r>
          </a:p>
          <a:p>
            <a:r>
              <a:rPr lang="zh-CN" altLang="en-US" sz="1400" dirty="0"/>
              <a:t>刚刚采摘下来</a:t>
            </a:r>
            <a:r>
              <a:rPr lang="zh-CN" altLang="en-US" sz="1400" dirty="0" smtClean="0"/>
              <a:t>的，并用</a:t>
            </a:r>
            <a:r>
              <a:rPr lang="zh-CN" altLang="en-US" sz="1400" dirty="0"/>
              <a:t>水滴增加水果新鲜感</a:t>
            </a:r>
            <a:r>
              <a:rPr lang="zh-CN" altLang="en-US" sz="1400" dirty="0" smtClean="0"/>
              <a:t>。服装</a:t>
            </a:r>
            <a:r>
              <a:rPr lang="zh-CN" altLang="en-US" sz="1400" dirty="0"/>
              <a:t>和</a:t>
            </a:r>
            <a:r>
              <a:rPr lang="zh-CN" altLang="en-US" sz="1400" dirty="0" smtClean="0"/>
              <a:t>水</a:t>
            </a:r>
            <a:endParaRPr lang="en-US" altLang="zh-CN" sz="1400" dirty="0" smtClean="0"/>
          </a:p>
          <a:p>
            <a:r>
              <a:rPr lang="zh-CN" altLang="en-US" sz="1400" dirty="0" smtClean="0"/>
              <a:t>果</a:t>
            </a:r>
            <a:r>
              <a:rPr lang="zh-CN" altLang="en-US" sz="1400" dirty="0"/>
              <a:t>虽然是两种不同的</a:t>
            </a:r>
            <a:r>
              <a:rPr lang="zh-CN" altLang="en-US" sz="1400" dirty="0" smtClean="0"/>
              <a:t>东西，但</a:t>
            </a:r>
            <a:r>
              <a:rPr lang="zh-CN" altLang="en-US" sz="1400" dirty="0"/>
              <a:t>作为商品它们</a:t>
            </a:r>
            <a:r>
              <a:rPr lang="zh-CN" altLang="en-US" sz="1400" dirty="0" smtClean="0"/>
              <a:t>都具有</a:t>
            </a:r>
            <a:r>
              <a:rPr lang="en-US" altLang="zh-CN" sz="1400" dirty="0"/>
              <a:t>—</a:t>
            </a:r>
            <a:r>
              <a:rPr lang="zh-CN" altLang="en-US" sz="1400" dirty="0" smtClean="0"/>
              <a:t>种</a:t>
            </a:r>
            <a:endParaRPr lang="en-US" altLang="zh-CN" sz="1400" dirty="0" smtClean="0"/>
          </a:p>
          <a:p>
            <a:r>
              <a:rPr lang="zh-CN" altLang="en-US" sz="1400" dirty="0" smtClean="0"/>
              <a:t>相同</a:t>
            </a:r>
            <a:r>
              <a:rPr lang="zh-CN" altLang="en-US" sz="1400" dirty="0"/>
              <a:t>的商业</a:t>
            </a:r>
            <a:r>
              <a:rPr lang="zh-CN" altLang="en-US" sz="1400" dirty="0" smtClean="0"/>
              <a:t>目标，就是</a:t>
            </a:r>
            <a:r>
              <a:rPr lang="zh-CN" altLang="en-US" sz="1400" dirty="0"/>
              <a:t>通过各种手法去吸引顾客。</a:t>
            </a:r>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40227" y="1851670"/>
            <a:ext cx="4124261" cy="312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0706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9155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0" y="555526"/>
            <a:ext cx="3970784" cy="421556"/>
          </a:xfrm>
        </p:spPr>
        <p:txBody>
          <a:bodyPr>
            <a:normAutofit fontScale="90000"/>
          </a:bodyPr>
          <a:lstStyle/>
          <a:p>
            <a:r>
              <a:rPr lang="zh-CN" altLang="en-US" sz="4000" dirty="0">
                <a:solidFill>
                  <a:schemeClr val="bg1"/>
                </a:solidFill>
                <a:latin typeface="方正超粗黑简体" panose="03000509000000000000" pitchFamily="65" charset="-122"/>
                <a:ea typeface="方正超粗黑简体" panose="03000509000000000000" pitchFamily="65" charset="-122"/>
              </a:rPr>
              <a:t>一、陈列的概念</a:t>
            </a:r>
            <a:r>
              <a:rPr lang="zh-CN" altLang="en-US" dirty="0"/>
              <a:t/>
            </a:r>
            <a:br>
              <a:rPr lang="zh-CN" altLang="en-US" dirty="0"/>
            </a:br>
            <a:endParaRPr lang="zh-CN" altLang="en-US" dirty="0"/>
          </a:p>
        </p:txBody>
      </p:sp>
      <p:sp>
        <p:nvSpPr>
          <p:cNvPr id="3" name="矩形 2"/>
          <p:cNvSpPr/>
          <p:nvPr/>
        </p:nvSpPr>
        <p:spPr>
          <a:xfrm>
            <a:off x="503548" y="1347614"/>
            <a:ext cx="8100900" cy="3416320"/>
          </a:xfrm>
          <a:prstGeom prst="rect">
            <a:avLst/>
          </a:prstGeom>
        </p:spPr>
        <p:txBody>
          <a:bodyPr wrap="square">
            <a:spAutoFit/>
          </a:bodyPr>
          <a:lstStyle/>
          <a:p>
            <a:r>
              <a:rPr lang="zh-CN" altLang="en-US" dirty="0" smtClean="0"/>
              <a:t>         </a:t>
            </a:r>
            <a:r>
              <a:rPr lang="zh-CN" altLang="en-US" dirty="0" smtClean="0">
                <a:latin typeface="+mn-ea"/>
              </a:rPr>
              <a:t>陈列</a:t>
            </a:r>
            <a:r>
              <a:rPr lang="zh-CN" altLang="en-US" dirty="0">
                <a:latin typeface="+mn-ea"/>
              </a:rPr>
              <a:t>英文称为</a:t>
            </a:r>
            <a:r>
              <a:rPr lang="en-US" altLang="zh-CN" dirty="0" err="1">
                <a:latin typeface="+mn-ea"/>
              </a:rPr>
              <a:t>Disp|ay</a:t>
            </a:r>
            <a:r>
              <a:rPr lang="zh-CN" altLang="en-US" dirty="0" smtClean="0">
                <a:latin typeface="+mn-ea"/>
              </a:rPr>
              <a:t>、</a:t>
            </a:r>
            <a:r>
              <a:rPr lang="en-US" altLang="zh-CN" dirty="0" err="1" smtClean="0">
                <a:latin typeface="+mn-ea"/>
              </a:rPr>
              <a:t>Visua|PresentatiOn</a:t>
            </a:r>
            <a:r>
              <a:rPr lang="zh-CN" altLang="en-US" dirty="0" smtClean="0">
                <a:latin typeface="+mn-ea"/>
              </a:rPr>
              <a:t>或</a:t>
            </a:r>
            <a:r>
              <a:rPr lang="en-US" altLang="zh-CN" dirty="0" err="1" smtClean="0">
                <a:latin typeface="+mn-ea"/>
              </a:rPr>
              <a:t>VisUa|Merchandising</a:t>
            </a:r>
            <a:r>
              <a:rPr lang="en-US" altLang="zh-CN" dirty="0" smtClean="0">
                <a:latin typeface="+mn-ea"/>
              </a:rPr>
              <a:t> </a:t>
            </a:r>
            <a:r>
              <a:rPr lang="en-US" altLang="zh-CN" dirty="0" err="1" smtClean="0">
                <a:latin typeface="+mn-ea"/>
              </a:rPr>
              <a:t>ResentatiOn</a:t>
            </a:r>
            <a:r>
              <a:rPr lang="zh-CN" altLang="en-US" dirty="0" smtClean="0">
                <a:latin typeface="+mn-ea"/>
              </a:rPr>
              <a:t>，是</a:t>
            </a:r>
            <a:r>
              <a:rPr lang="en-US" altLang="zh-CN" dirty="0">
                <a:latin typeface="+mn-ea"/>
              </a:rPr>
              <a:t>—</a:t>
            </a:r>
            <a:r>
              <a:rPr lang="zh-CN" altLang="en-US" dirty="0">
                <a:latin typeface="+mn-ea"/>
              </a:rPr>
              <a:t>门综合性的学科。它涵盖了</a:t>
            </a:r>
            <a:r>
              <a:rPr lang="zh-CN" altLang="en-US" dirty="0" smtClean="0">
                <a:latin typeface="+mn-ea"/>
              </a:rPr>
              <a:t>视觉艺术</a:t>
            </a:r>
            <a:r>
              <a:rPr lang="zh-CN" altLang="en-US" dirty="0">
                <a:latin typeface="+mn-ea"/>
              </a:rPr>
              <a:t>、营销学、人体工程学等多门</a:t>
            </a:r>
            <a:r>
              <a:rPr lang="zh-CN" altLang="en-US" dirty="0" smtClean="0">
                <a:latin typeface="+mn-ea"/>
              </a:rPr>
              <a:t>学科，是</a:t>
            </a:r>
            <a:r>
              <a:rPr lang="zh-CN" altLang="en-US" dirty="0">
                <a:latin typeface="+mn-ea"/>
              </a:rPr>
              <a:t>卖场终端最</a:t>
            </a:r>
            <a:r>
              <a:rPr lang="zh-CN" altLang="en-US" dirty="0" smtClean="0">
                <a:latin typeface="+mn-ea"/>
              </a:rPr>
              <a:t>有效</a:t>
            </a:r>
            <a:r>
              <a:rPr lang="zh-CN" altLang="en-US" dirty="0">
                <a:latin typeface="+mn-ea"/>
              </a:rPr>
              <a:t>的营销手段之</a:t>
            </a:r>
            <a:r>
              <a:rPr lang="en-US" altLang="zh-CN" dirty="0">
                <a:latin typeface="+mn-ea"/>
              </a:rPr>
              <a:t>—</a:t>
            </a:r>
            <a:r>
              <a:rPr lang="zh-CN" altLang="en-US" dirty="0">
                <a:latin typeface="+mn-ea"/>
              </a:rPr>
              <a:t>。服装陈列主要是通过对产品、橱窗、</a:t>
            </a:r>
            <a:r>
              <a:rPr lang="zh-CN" altLang="en-US" dirty="0" smtClean="0">
                <a:latin typeface="+mn-ea"/>
              </a:rPr>
              <a:t>货架</a:t>
            </a:r>
            <a:r>
              <a:rPr lang="zh-CN" altLang="en-US" dirty="0">
                <a:latin typeface="+mn-ea"/>
              </a:rPr>
              <a:t>、道具、模特、灯光、音乐、</a:t>
            </a:r>
            <a:r>
              <a:rPr lang="en-US" altLang="zh-CN" dirty="0" smtClean="0">
                <a:latin typeface="+mn-ea"/>
              </a:rPr>
              <a:t>POP</a:t>
            </a:r>
            <a:r>
              <a:rPr lang="zh-CN" altLang="en-US" dirty="0">
                <a:latin typeface="+mn-ea"/>
              </a:rPr>
              <a:t>海报、通道等</a:t>
            </a:r>
            <a:r>
              <a:rPr lang="en-US" altLang="zh-CN" dirty="0">
                <a:latin typeface="+mn-ea"/>
              </a:rPr>
              <a:t>—</a:t>
            </a:r>
            <a:r>
              <a:rPr lang="zh-CN" altLang="en-US" dirty="0">
                <a:latin typeface="+mn-ea"/>
              </a:rPr>
              <a:t>系列</a:t>
            </a:r>
            <a:r>
              <a:rPr lang="zh-CN" altLang="en-US" dirty="0" smtClean="0">
                <a:latin typeface="+mn-ea"/>
              </a:rPr>
              <a:t>卖场</a:t>
            </a:r>
            <a:r>
              <a:rPr lang="zh-CN" altLang="en-US" dirty="0">
                <a:latin typeface="+mn-ea"/>
              </a:rPr>
              <a:t>元素进行有组织的</a:t>
            </a:r>
            <a:r>
              <a:rPr lang="zh-CN" altLang="en-US" dirty="0" smtClean="0">
                <a:latin typeface="+mn-ea"/>
              </a:rPr>
              <a:t>规划，从而</a:t>
            </a:r>
            <a:r>
              <a:rPr lang="zh-CN" altLang="en-US" dirty="0">
                <a:latin typeface="+mn-ea"/>
              </a:rPr>
              <a:t>达到促进产品销售、提升</a:t>
            </a:r>
            <a:r>
              <a:rPr lang="zh-CN" altLang="en-US" dirty="0" smtClean="0">
                <a:latin typeface="+mn-ea"/>
              </a:rPr>
              <a:t>品牌</a:t>
            </a:r>
            <a:r>
              <a:rPr lang="zh-CN" altLang="en-US" dirty="0">
                <a:latin typeface="+mn-ea"/>
              </a:rPr>
              <a:t>形象的一种视觉营销</a:t>
            </a:r>
            <a:r>
              <a:rPr lang="zh-CN" altLang="en-US" dirty="0" smtClean="0">
                <a:latin typeface="+mn-ea"/>
              </a:rPr>
              <a:t>活动。</a:t>
            </a:r>
            <a:endParaRPr lang="en-US" altLang="zh-CN" dirty="0">
              <a:latin typeface="+mn-ea"/>
            </a:endParaRPr>
          </a:p>
          <a:p>
            <a:r>
              <a:rPr lang="zh-CN" altLang="en-US" dirty="0" smtClean="0">
                <a:latin typeface="+mn-ea"/>
              </a:rPr>
              <a:t>        </a:t>
            </a:r>
            <a:endParaRPr lang="en-US" altLang="zh-CN" dirty="0" smtClean="0">
              <a:latin typeface="+mn-ea"/>
            </a:endParaRPr>
          </a:p>
          <a:p>
            <a:r>
              <a:rPr lang="zh-CN" altLang="en-US" dirty="0" smtClean="0">
                <a:latin typeface="+mn-ea"/>
              </a:rPr>
              <a:t> </a:t>
            </a:r>
            <a:r>
              <a:rPr lang="en-US" altLang="zh-CN" dirty="0">
                <a:latin typeface="+mn-ea"/>
              </a:rPr>
              <a:t> </a:t>
            </a:r>
            <a:r>
              <a:rPr lang="en-US" altLang="zh-CN" dirty="0" smtClean="0">
                <a:latin typeface="+mn-ea"/>
              </a:rPr>
              <a:t>  </a:t>
            </a:r>
            <a:r>
              <a:rPr lang="zh-CN" altLang="en-US" dirty="0" smtClean="0">
                <a:latin typeface="+mn-ea"/>
              </a:rPr>
              <a:t>陈列</a:t>
            </a:r>
            <a:r>
              <a:rPr lang="zh-CN" altLang="en-US" dirty="0">
                <a:latin typeface="+mn-ea"/>
              </a:rPr>
              <a:t>工作不仅仅是布置橱窗、整理服装。一个优秀的</a:t>
            </a:r>
            <a:r>
              <a:rPr lang="zh-CN" altLang="en-US" dirty="0" smtClean="0">
                <a:latin typeface="+mn-ea"/>
              </a:rPr>
              <a:t>陈列</a:t>
            </a:r>
            <a:r>
              <a:rPr lang="zh-CN" altLang="en-US" dirty="0">
                <a:latin typeface="+mn-ea"/>
              </a:rPr>
              <a:t>师既要有扎实的陈列基础</a:t>
            </a:r>
            <a:r>
              <a:rPr lang="zh-CN" altLang="en-US" dirty="0" smtClean="0">
                <a:latin typeface="+mn-ea"/>
              </a:rPr>
              <a:t>知识，同时</a:t>
            </a:r>
            <a:r>
              <a:rPr lang="zh-CN" altLang="en-US" dirty="0">
                <a:latin typeface="+mn-ea"/>
              </a:rPr>
              <a:t>还要对品牌的风格</a:t>
            </a:r>
            <a:r>
              <a:rPr lang="zh-CN" altLang="en-US" dirty="0" smtClean="0">
                <a:latin typeface="+mn-ea"/>
              </a:rPr>
              <a:t>、顾客</a:t>
            </a:r>
            <a:r>
              <a:rPr lang="zh-CN" altLang="en-US" dirty="0">
                <a:latin typeface="+mn-ea"/>
              </a:rPr>
              <a:t>的购买心理、产品的销售有一定的研究</a:t>
            </a:r>
            <a:r>
              <a:rPr lang="zh-CN" altLang="en-US" dirty="0" smtClean="0">
                <a:latin typeface="+mn-ea"/>
              </a:rPr>
              <a:t>。</a:t>
            </a:r>
            <a:endParaRPr lang="en-US" altLang="zh-CN" dirty="0" smtClean="0">
              <a:latin typeface="+mn-ea"/>
            </a:endParaRPr>
          </a:p>
          <a:p>
            <a:r>
              <a:rPr lang="en-US" altLang="zh-CN" dirty="0">
                <a:latin typeface="+mn-ea"/>
              </a:rPr>
              <a:t> </a:t>
            </a:r>
            <a:r>
              <a:rPr lang="en-US" altLang="zh-CN" dirty="0" smtClean="0">
                <a:latin typeface="+mn-ea"/>
              </a:rPr>
              <a:t>      </a:t>
            </a:r>
          </a:p>
          <a:p>
            <a:r>
              <a:rPr lang="zh-CN" altLang="en-US" dirty="0" smtClean="0">
                <a:latin typeface="+mn-ea"/>
              </a:rPr>
              <a:t>    陈列在</a:t>
            </a:r>
            <a:r>
              <a:rPr lang="zh-CN" altLang="en-US" dirty="0">
                <a:latin typeface="+mn-ea"/>
              </a:rPr>
              <a:t>服装营销中</a:t>
            </a:r>
            <a:r>
              <a:rPr lang="zh-CN" altLang="en-US" dirty="0" smtClean="0">
                <a:latin typeface="+mn-ea"/>
              </a:rPr>
              <a:t>有着重要</a:t>
            </a:r>
            <a:r>
              <a:rPr lang="zh-CN" altLang="en-US" dirty="0">
                <a:latin typeface="+mn-ea"/>
              </a:rPr>
              <a:t>的</a:t>
            </a:r>
            <a:r>
              <a:rPr lang="zh-CN" altLang="en-US" dirty="0" smtClean="0">
                <a:latin typeface="+mn-ea"/>
              </a:rPr>
              <a:t>地位，是“视觉营销”最重要</a:t>
            </a:r>
            <a:r>
              <a:rPr lang="zh-CN" altLang="en-US" dirty="0">
                <a:latin typeface="+mn-ea"/>
              </a:rPr>
              <a:t>的组成部分。它具有直观性和</a:t>
            </a:r>
            <a:r>
              <a:rPr lang="zh-CN" altLang="en-US" dirty="0" smtClean="0">
                <a:latin typeface="+mn-ea"/>
              </a:rPr>
              <a:t>系统性，以促销为目的，以</a:t>
            </a:r>
            <a:r>
              <a:rPr lang="zh-CN" altLang="en-US" dirty="0">
                <a:latin typeface="+mn-ea"/>
              </a:rPr>
              <a:t>视觉语言为主要手段。</a:t>
            </a:r>
          </a:p>
        </p:txBody>
      </p:sp>
    </p:spTree>
    <p:extLst>
      <p:ext uri="{BB962C8B-B14F-4D97-AF65-F5344CB8AC3E}">
        <p14:creationId xmlns:p14="http://schemas.microsoft.com/office/powerpoint/2010/main" val="2409768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10595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324544" y="360040"/>
            <a:ext cx="4989240" cy="699542"/>
          </a:xfrm>
        </p:spPr>
        <p:txBody>
          <a:bodyPr>
            <a:normAutofit fontScale="90000"/>
          </a:bodyPr>
          <a:lstStyle/>
          <a:p>
            <a:r>
              <a:rPr lang="zh-CN" altLang="en-US" sz="4000" dirty="0">
                <a:solidFill>
                  <a:schemeClr val="bg1"/>
                </a:solidFill>
                <a:latin typeface="方正超粗黑简体" panose="03000509000000000000" pitchFamily="65" charset="-122"/>
                <a:ea typeface="方正超粗黑简体" panose="03000509000000000000" pitchFamily="65" charset="-122"/>
              </a:rPr>
              <a:t>二、陈列的目的</a:t>
            </a:r>
            <a:r>
              <a:rPr lang="zh-CN" altLang="en-US" dirty="0"/>
              <a:t/>
            </a:r>
            <a:br>
              <a:rPr lang="zh-CN" altLang="en-US" dirty="0"/>
            </a:br>
            <a:endParaRPr lang="zh-CN" altLang="en-US" dirty="0"/>
          </a:p>
        </p:txBody>
      </p:sp>
      <p:sp>
        <p:nvSpPr>
          <p:cNvPr id="3" name="矩形 2"/>
          <p:cNvSpPr/>
          <p:nvPr/>
        </p:nvSpPr>
        <p:spPr>
          <a:xfrm>
            <a:off x="383467" y="1635646"/>
            <a:ext cx="8377066" cy="2862322"/>
          </a:xfrm>
          <a:prstGeom prst="rect">
            <a:avLst/>
          </a:prstGeom>
        </p:spPr>
        <p:txBody>
          <a:bodyPr wrap="square">
            <a:spAutoFit/>
          </a:bodyPr>
          <a:lstStyle/>
          <a:p>
            <a:pPr indent="457200"/>
            <a:r>
              <a:rPr lang="en-US" altLang="zh-CN" dirty="0" smtClean="0">
                <a:latin typeface="方正粗倩简体" panose="03000509000000000000" pitchFamily="65" charset="-122"/>
                <a:ea typeface="方正粗倩简体" panose="03000509000000000000" pitchFamily="65" charset="-122"/>
              </a:rPr>
              <a:t>1</a:t>
            </a:r>
            <a:r>
              <a:rPr lang="zh-CN" altLang="en-US" dirty="0" smtClean="0">
                <a:latin typeface="方正粗倩简体" panose="03000509000000000000" pitchFamily="65" charset="-122"/>
                <a:ea typeface="方正粗倩简体" panose="03000509000000000000" pitchFamily="65" charset="-122"/>
              </a:rPr>
              <a:t>、促进</a:t>
            </a:r>
            <a:r>
              <a:rPr lang="zh-CN" altLang="en-US" dirty="0">
                <a:latin typeface="方正粗倩简体" panose="03000509000000000000" pitchFamily="65" charset="-122"/>
                <a:ea typeface="方正粗倩简体" panose="03000509000000000000" pitchFamily="65" charset="-122"/>
              </a:rPr>
              <a:t>产品销售</a:t>
            </a:r>
          </a:p>
          <a:p>
            <a:pPr indent="457200"/>
            <a:r>
              <a:rPr lang="zh-CN" altLang="en-US" dirty="0"/>
              <a:t>陈列可以使静止的服装</a:t>
            </a:r>
            <a:r>
              <a:rPr lang="zh-CN" altLang="en-US" dirty="0" smtClean="0"/>
              <a:t>变成顾客</a:t>
            </a:r>
            <a:r>
              <a:rPr lang="zh-CN" altLang="en-US" dirty="0"/>
              <a:t>关注的目标。尤其是</a:t>
            </a:r>
            <a:r>
              <a:rPr lang="zh-CN" altLang="en-US" dirty="0" smtClean="0"/>
              <a:t>对需</a:t>
            </a:r>
            <a:r>
              <a:rPr lang="zh-CN" altLang="en-US" dirty="0"/>
              <a:t>重点推荐的货品以及新</a:t>
            </a:r>
            <a:r>
              <a:rPr lang="zh-CN" altLang="en-US" dirty="0" smtClean="0"/>
              <a:t>上市</a:t>
            </a:r>
            <a:r>
              <a:rPr lang="zh-CN" altLang="en-US" dirty="0"/>
              <a:t>的</a:t>
            </a:r>
            <a:r>
              <a:rPr lang="zh-CN" altLang="en-US" dirty="0" smtClean="0"/>
              <a:t>货品，陈列</a:t>
            </a:r>
            <a:r>
              <a:rPr lang="zh-CN" altLang="en-US" dirty="0"/>
              <a:t>师更愿通过</a:t>
            </a:r>
            <a:r>
              <a:rPr lang="zh-CN" altLang="en-US" dirty="0" smtClean="0"/>
              <a:t>各种陈列形式，用</a:t>
            </a:r>
            <a:r>
              <a:rPr lang="zh-CN" altLang="en-US" dirty="0"/>
              <a:t>视觉的语言来吸引消费者的目光。经过科学</a:t>
            </a:r>
            <a:r>
              <a:rPr lang="zh-CN" altLang="en-US" dirty="0" smtClean="0"/>
              <a:t>规划</a:t>
            </a:r>
            <a:r>
              <a:rPr lang="zh-CN" altLang="en-US" dirty="0"/>
              <a:t>和精心陈列的卖</a:t>
            </a:r>
            <a:r>
              <a:rPr lang="zh-CN" altLang="en-US" dirty="0" smtClean="0"/>
              <a:t>场，可以</a:t>
            </a:r>
            <a:r>
              <a:rPr lang="zh-CN" altLang="en-US" dirty="0"/>
              <a:t>提高商品的</a:t>
            </a:r>
            <a:r>
              <a:rPr lang="zh-CN" altLang="en-US" dirty="0" smtClean="0"/>
              <a:t>档次，增加</a:t>
            </a:r>
            <a:r>
              <a:rPr lang="zh-CN" altLang="en-US" dirty="0"/>
              <a:t>商品的</a:t>
            </a:r>
            <a:r>
              <a:rPr lang="zh-CN" altLang="en-US" dirty="0" smtClean="0"/>
              <a:t>附加值</a:t>
            </a:r>
            <a:r>
              <a:rPr lang="zh-CN" altLang="en-US" dirty="0"/>
              <a:t>。</a:t>
            </a:r>
          </a:p>
          <a:p>
            <a:pPr indent="457200"/>
            <a:r>
              <a:rPr lang="en-US" altLang="zh-CN" dirty="0" smtClean="0">
                <a:latin typeface="方正粗倩简体" panose="03000509000000000000" pitchFamily="65" charset="-122"/>
                <a:ea typeface="方正粗倩简体" panose="03000509000000000000" pitchFamily="65" charset="-122"/>
              </a:rPr>
              <a:t>2</a:t>
            </a:r>
            <a:r>
              <a:rPr lang="zh-CN" altLang="en-US" dirty="0">
                <a:latin typeface="方正粗倩简体" panose="03000509000000000000" pitchFamily="65" charset="-122"/>
                <a:ea typeface="方正粗倩简体" panose="03000509000000000000" pitchFamily="65" charset="-122"/>
              </a:rPr>
              <a:t>、</a:t>
            </a:r>
            <a:r>
              <a:rPr lang="zh-CN" altLang="en-US" dirty="0" smtClean="0">
                <a:latin typeface="方正粗倩简体" panose="03000509000000000000" pitchFamily="65" charset="-122"/>
                <a:ea typeface="方正粗倩简体" panose="03000509000000000000" pitchFamily="65" charset="-122"/>
              </a:rPr>
              <a:t>传播</a:t>
            </a:r>
            <a:r>
              <a:rPr lang="zh-CN" altLang="en-US" dirty="0">
                <a:latin typeface="方正粗倩简体" panose="03000509000000000000" pitchFamily="65" charset="-122"/>
                <a:ea typeface="方正粗倩简体" panose="03000509000000000000" pitchFamily="65" charset="-122"/>
              </a:rPr>
              <a:t>品牌文化</a:t>
            </a:r>
          </a:p>
          <a:p>
            <a:pPr indent="457200"/>
            <a:r>
              <a:rPr lang="zh-CN" altLang="en-US" dirty="0"/>
              <a:t>服装是时尚的</a:t>
            </a:r>
            <a:r>
              <a:rPr lang="zh-CN" altLang="en-US" dirty="0" smtClean="0"/>
              <a:t>产物，它</a:t>
            </a:r>
            <a:r>
              <a:rPr lang="zh-CN" altLang="en-US" dirty="0"/>
              <a:t>不仅仅是</a:t>
            </a:r>
            <a:r>
              <a:rPr lang="en-US" altLang="zh-CN" dirty="0"/>
              <a:t>—</a:t>
            </a:r>
            <a:r>
              <a:rPr lang="zh-CN" altLang="en-US" dirty="0"/>
              <a:t>种可以看到和触摸</a:t>
            </a:r>
            <a:r>
              <a:rPr lang="zh-CN" altLang="en-US" dirty="0" smtClean="0"/>
              <a:t>到的物质，同时</a:t>
            </a:r>
            <a:r>
              <a:rPr lang="zh-CN" altLang="en-US" dirty="0"/>
              <a:t>也有精神</a:t>
            </a:r>
            <a:r>
              <a:rPr lang="zh-CN" altLang="en-US" dirty="0" smtClean="0"/>
              <a:t>层面的东西，是</a:t>
            </a:r>
            <a:r>
              <a:rPr lang="en-US" altLang="zh-CN" dirty="0"/>
              <a:t>—</a:t>
            </a:r>
            <a:r>
              <a:rPr lang="zh-CN" altLang="en-US" dirty="0"/>
              <a:t>种文化。成功的</a:t>
            </a:r>
            <a:r>
              <a:rPr lang="zh-CN" altLang="en-US" dirty="0" smtClean="0"/>
              <a:t>陈列</a:t>
            </a:r>
            <a:r>
              <a:rPr lang="zh-CN" altLang="en-US" dirty="0"/>
              <a:t>除了向顾客告知卖场的销售信息</a:t>
            </a:r>
            <a:r>
              <a:rPr lang="zh-CN" altLang="en-US" dirty="0" smtClean="0"/>
              <a:t>外，同时</a:t>
            </a:r>
            <a:r>
              <a:rPr lang="zh-CN" altLang="en-US" dirty="0"/>
              <a:t>还应传递</a:t>
            </a:r>
            <a:r>
              <a:rPr lang="en-US" altLang="zh-CN" dirty="0"/>
              <a:t>—</a:t>
            </a:r>
            <a:r>
              <a:rPr lang="zh-CN" altLang="en-US" dirty="0"/>
              <a:t>种</a:t>
            </a:r>
            <a:r>
              <a:rPr lang="zh-CN" altLang="en-US" dirty="0" smtClean="0"/>
              <a:t>特有</a:t>
            </a:r>
            <a:r>
              <a:rPr lang="zh-CN" altLang="en-US" dirty="0"/>
              <a:t>的品牌</a:t>
            </a:r>
            <a:r>
              <a:rPr lang="zh-CN" altLang="en-US" dirty="0" smtClean="0"/>
              <a:t>文化，而</a:t>
            </a:r>
            <a:r>
              <a:rPr lang="zh-CN" altLang="en-US" dirty="0"/>
              <a:t>传播品牌文化的最终目的还是为了进</a:t>
            </a:r>
            <a:r>
              <a:rPr lang="en-US" altLang="zh-CN" dirty="0"/>
              <a:t>—</a:t>
            </a:r>
            <a:r>
              <a:rPr lang="zh-CN" altLang="en-US" dirty="0" smtClean="0"/>
              <a:t>步促进</a:t>
            </a:r>
            <a:r>
              <a:rPr lang="zh-CN" altLang="en-US" dirty="0"/>
              <a:t>销售</a:t>
            </a:r>
            <a:r>
              <a:rPr lang="zh-CN" altLang="en-US" dirty="0" smtClean="0"/>
              <a:t>。</a:t>
            </a:r>
            <a:endParaRPr lang="zh-CN" altLang="en-US" dirty="0"/>
          </a:p>
        </p:txBody>
      </p:sp>
      <p:sp>
        <p:nvSpPr>
          <p:cNvPr id="5" name="矩形 4"/>
          <p:cNvSpPr/>
          <p:nvPr/>
        </p:nvSpPr>
        <p:spPr>
          <a:xfrm>
            <a:off x="251520" y="721028"/>
            <a:ext cx="8496944" cy="338554"/>
          </a:xfrm>
          <a:prstGeom prst="rect">
            <a:avLst/>
          </a:prstGeom>
        </p:spPr>
        <p:txBody>
          <a:bodyPr wrap="square">
            <a:spAutoFit/>
          </a:bodyPr>
          <a:lstStyle/>
          <a:p>
            <a:r>
              <a:rPr lang="zh-CN" altLang="en-US" sz="1600" dirty="0">
                <a:solidFill>
                  <a:schemeClr val="bg1"/>
                </a:solidFill>
                <a:latin typeface="方正粗倩简体" panose="03000509000000000000" pitchFamily="65" charset="-122"/>
                <a:ea typeface="方正粗倩简体" panose="03000509000000000000" pitchFamily="65" charset="-122"/>
              </a:rPr>
              <a:t>作为</a:t>
            </a:r>
            <a:r>
              <a:rPr lang="en-US" altLang="zh-CN" sz="1600" dirty="0">
                <a:solidFill>
                  <a:schemeClr val="bg1"/>
                </a:solidFill>
                <a:latin typeface="方正粗倩简体" panose="03000509000000000000" pitchFamily="65" charset="-122"/>
                <a:ea typeface="方正粗倩简体" panose="03000509000000000000" pitchFamily="65" charset="-122"/>
              </a:rPr>
              <a:t>—</a:t>
            </a:r>
            <a:r>
              <a:rPr lang="zh-CN" altLang="en-US" sz="1600" dirty="0">
                <a:solidFill>
                  <a:schemeClr val="bg1"/>
                </a:solidFill>
                <a:latin typeface="方正粗倩简体" panose="03000509000000000000" pitchFamily="65" charset="-122"/>
                <a:ea typeface="方正粗倩简体" panose="03000509000000000000" pitchFamily="65" charset="-122"/>
              </a:rPr>
              <a:t>种服务于商业的</a:t>
            </a:r>
            <a:r>
              <a:rPr lang="zh-CN" altLang="en-US" sz="1600" dirty="0" smtClean="0">
                <a:solidFill>
                  <a:schemeClr val="bg1"/>
                </a:solidFill>
                <a:latin typeface="方正粗倩简体" panose="03000509000000000000" pitchFamily="65" charset="-122"/>
                <a:ea typeface="方正粗倩简体" panose="03000509000000000000" pitchFamily="65" charset="-122"/>
              </a:rPr>
              <a:t>活动，陈列</a:t>
            </a:r>
            <a:r>
              <a:rPr lang="zh-CN" altLang="en-US" sz="1600" dirty="0">
                <a:solidFill>
                  <a:schemeClr val="bg1"/>
                </a:solidFill>
                <a:latin typeface="方正粗倩简体" panose="03000509000000000000" pitchFamily="65" charset="-122"/>
                <a:ea typeface="方正粗倩简体" panose="03000509000000000000" pitchFamily="65" charset="-122"/>
              </a:rPr>
              <a:t>的主要目的就是为了促进产品</a:t>
            </a:r>
            <a:r>
              <a:rPr lang="zh-CN" altLang="en-US" sz="1600" dirty="0" smtClean="0">
                <a:solidFill>
                  <a:schemeClr val="bg1"/>
                </a:solidFill>
                <a:latin typeface="方正粗倩简体" panose="03000509000000000000" pitchFamily="65" charset="-122"/>
                <a:ea typeface="方正粗倩简体" panose="03000509000000000000" pitchFamily="65" charset="-122"/>
              </a:rPr>
              <a:t>销售，其次</a:t>
            </a:r>
            <a:r>
              <a:rPr lang="zh-CN" altLang="en-US" sz="1600" dirty="0">
                <a:solidFill>
                  <a:schemeClr val="bg1"/>
                </a:solidFill>
                <a:latin typeface="方正粗倩简体" panose="03000509000000000000" pitchFamily="65" charset="-122"/>
                <a:ea typeface="方正粗倩简体" panose="03000509000000000000" pitchFamily="65" charset="-122"/>
              </a:rPr>
              <a:t>是传播品牌文化</a:t>
            </a:r>
            <a:r>
              <a:rPr lang="zh-CN" altLang="en-US" sz="1600" dirty="0">
                <a:solidFill>
                  <a:schemeClr val="bg1"/>
                </a:solidFill>
              </a:rPr>
              <a:t>。</a:t>
            </a:r>
          </a:p>
        </p:txBody>
      </p:sp>
    </p:spTree>
    <p:extLst>
      <p:ext uri="{BB962C8B-B14F-4D97-AF65-F5344CB8AC3E}">
        <p14:creationId xmlns:p14="http://schemas.microsoft.com/office/powerpoint/2010/main" val="409253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4405444"/>
            <a:ext cx="5178832" cy="7585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28195" y="2787774"/>
            <a:ext cx="4819918" cy="1384995"/>
          </a:xfrm>
          <a:prstGeom prst="rect">
            <a:avLst/>
          </a:prstGeom>
        </p:spPr>
        <p:txBody>
          <a:bodyPr wrap="square" numCol="1">
            <a:spAutoFit/>
          </a:bodyPr>
          <a:lstStyle/>
          <a:p>
            <a:pPr indent="360000"/>
            <a:r>
              <a:rPr lang="zh-CN" altLang="en-US" sz="1400" dirty="0" smtClean="0"/>
              <a:t>无独有偶，作为</a:t>
            </a:r>
            <a:r>
              <a:rPr lang="zh-CN" altLang="en-US" sz="1400" dirty="0"/>
              <a:t>国际品牌新</a:t>
            </a:r>
            <a:r>
              <a:rPr lang="zh-CN" altLang="en-US" sz="1400" dirty="0" smtClean="0"/>
              <a:t>偶像的“</a:t>
            </a:r>
            <a:r>
              <a:rPr lang="en-US" altLang="zh-CN" sz="1400" dirty="0" smtClean="0"/>
              <a:t>ZARA” </a:t>
            </a:r>
            <a:r>
              <a:rPr lang="zh-CN" altLang="en-US" sz="1400" dirty="0"/>
              <a:t>对陈列也有它独到的</a:t>
            </a:r>
            <a:r>
              <a:rPr lang="zh-CN" altLang="en-US" sz="1400" dirty="0" smtClean="0"/>
              <a:t>观点：尽管</a:t>
            </a:r>
            <a:r>
              <a:rPr lang="zh-CN" altLang="en-US" sz="1400" dirty="0"/>
              <a:t>每个系列</a:t>
            </a:r>
            <a:r>
              <a:rPr lang="zh-CN" altLang="en-US" sz="1400" dirty="0" smtClean="0"/>
              <a:t>商品的</a:t>
            </a:r>
            <a:r>
              <a:rPr lang="zh-CN" altLang="en-US" sz="1400" dirty="0"/>
              <a:t>数量是</a:t>
            </a:r>
            <a:r>
              <a:rPr lang="zh-CN" altLang="en-US" sz="1400" dirty="0" smtClean="0"/>
              <a:t>有限的，但</a:t>
            </a:r>
            <a:r>
              <a:rPr lang="zh-CN" altLang="en-US" sz="1400" dirty="0"/>
              <a:t>通过每周两次更新</a:t>
            </a:r>
            <a:r>
              <a:rPr lang="zh-CN" altLang="en-US" sz="1400" dirty="0" smtClean="0"/>
              <a:t>库存，商品</a:t>
            </a:r>
            <a:r>
              <a:rPr lang="zh-CN" altLang="en-US" sz="1400" dirty="0"/>
              <a:t>的</a:t>
            </a:r>
            <a:r>
              <a:rPr lang="zh-CN" altLang="en-US" sz="1400" dirty="0" smtClean="0"/>
              <a:t>轮换</a:t>
            </a:r>
            <a:r>
              <a:rPr lang="zh-CN" altLang="en-US" sz="1400" dirty="0" smtClean="0"/>
              <a:t>，将商品放在</a:t>
            </a:r>
            <a:r>
              <a:rPr lang="zh-CN" altLang="en-US" sz="1400" dirty="0" smtClean="0"/>
              <a:t>西班牙</a:t>
            </a:r>
            <a:r>
              <a:rPr lang="zh-CN" altLang="en-US" sz="1400" dirty="0"/>
              <a:t>男女</a:t>
            </a:r>
            <a:r>
              <a:rPr lang="zh-CN" altLang="en-US" sz="1400" dirty="0" smtClean="0"/>
              <a:t>装</a:t>
            </a:r>
            <a:r>
              <a:rPr lang="zh-CN" altLang="en-US" sz="1400" dirty="0" smtClean="0"/>
              <a:t>品牌</a:t>
            </a:r>
            <a:r>
              <a:rPr lang="en-US" altLang="zh-CN" sz="1400" dirty="0" smtClean="0"/>
              <a:t>ZARA</a:t>
            </a:r>
            <a:r>
              <a:rPr lang="zh-CN" altLang="en-US" sz="1400" dirty="0" smtClean="0"/>
              <a:t>专卖店里，</a:t>
            </a:r>
            <a:r>
              <a:rPr lang="zh-CN" altLang="en-US" sz="1400" dirty="0" smtClean="0"/>
              <a:t>专卖店</a:t>
            </a:r>
            <a:r>
              <a:rPr lang="zh-CN" altLang="en-US" sz="1400" dirty="0"/>
              <a:t>还是每天都给人耳目</a:t>
            </a:r>
            <a:r>
              <a:rPr lang="en-US" altLang="zh-CN" sz="1400" dirty="0"/>
              <a:t>—</a:t>
            </a:r>
            <a:r>
              <a:rPr lang="zh-CN" altLang="en-US" sz="1400" dirty="0"/>
              <a:t>新的</a:t>
            </a:r>
            <a:r>
              <a:rPr lang="zh-CN" altLang="en-US" sz="1400" dirty="0" smtClean="0"/>
              <a:t>感觉，这就是</a:t>
            </a:r>
            <a:r>
              <a:rPr lang="zh-CN" altLang="en-US" sz="1400" dirty="0"/>
              <a:t>预先制定展示计划的良好效果。顾客们在店内不由得</a:t>
            </a:r>
            <a:r>
              <a:rPr lang="zh-CN" altLang="en-US" sz="1400" dirty="0" smtClean="0"/>
              <a:t>四顾环盼，他们</a:t>
            </a:r>
            <a:r>
              <a:rPr lang="zh-CN" altLang="en-US" sz="1400" dirty="0"/>
              <a:t>感到商店仿佛永远都在更新</a:t>
            </a:r>
            <a:r>
              <a:rPr lang="zh-CN" altLang="en-US" sz="1400" dirty="0" smtClean="0"/>
              <a:t>。</a:t>
            </a:r>
            <a:endParaRPr lang="zh-CN" altLang="en-US" sz="1400" dirty="0"/>
          </a:p>
        </p:txBody>
      </p:sp>
      <p:pic>
        <p:nvPicPr>
          <p:cNvPr id="3074" name="Picture 2" descr="http://xxz.51fashion.com.cn/EditManager/UploadNews_02/2008-12/200812181418498177334.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b="8253"/>
          <a:stretch/>
        </p:blipFill>
        <p:spPr bwMode="auto">
          <a:xfrm>
            <a:off x="0" y="0"/>
            <a:ext cx="4624202" cy="24838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hoto1.hi-chic.com/public/upload/article/2011/03/20110322_13007933297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8832" y="2162778"/>
            <a:ext cx="4001680" cy="3001260"/>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4608512" y="411510"/>
            <a:ext cx="4572000" cy="1384995"/>
          </a:xfrm>
          <a:prstGeom prst="rect">
            <a:avLst/>
          </a:prstGeom>
        </p:spPr>
        <p:txBody>
          <a:bodyPr>
            <a:spAutoFit/>
          </a:bodyPr>
          <a:lstStyle/>
          <a:p>
            <a:pPr indent="360000"/>
            <a:r>
              <a:rPr lang="zh-CN" altLang="en-US" sz="1400" dirty="0"/>
              <a:t>国内外著名的服装品牌对陈列都非常重视。如著名的休闲装品牌“佐丹奴”自</a:t>
            </a:r>
            <a:r>
              <a:rPr lang="en-US" altLang="zh-CN" sz="1400" dirty="0"/>
              <a:t>1992</a:t>
            </a:r>
            <a:r>
              <a:rPr lang="zh-CN" altLang="en-US" sz="1400" dirty="0"/>
              <a:t>年进入内地</a:t>
            </a:r>
            <a:r>
              <a:rPr lang="zh-CN" altLang="en-US" sz="1400" dirty="0" smtClean="0"/>
              <a:t>以来，就</a:t>
            </a:r>
            <a:r>
              <a:rPr lang="en-US" altLang="zh-CN" sz="1400" dirty="0"/>
              <a:t>—</a:t>
            </a:r>
            <a:r>
              <a:rPr lang="zh-CN" altLang="en-US" sz="1400" dirty="0"/>
              <a:t>直不遗余力地在终端推广陈列。“佐丹奴”品牌是这样看待陈列的</a:t>
            </a:r>
            <a:r>
              <a:rPr lang="zh-CN" altLang="en-US" sz="1400" dirty="0" smtClean="0"/>
              <a:t>作用：</a:t>
            </a:r>
            <a:r>
              <a:rPr lang="en-US" altLang="zh-CN" sz="1400" dirty="0" smtClean="0"/>
              <a:t> </a:t>
            </a:r>
            <a:r>
              <a:rPr lang="zh-CN" altLang="en-US" sz="1400" dirty="0"/>
              <a:t>货品陈列所起的推销</a:t>
            </a:r>
            <a:r>
              <a:rPr lang="zh-CN" altLang="en-US" sz="1400" dirty="0" smtClean="0"/>
              <a:t>作用，比</a:t>
            </a:r>
            <a:r>
              <a:rPr lang="zh-CN" altLang="en-US" sz="1400" dirty="0"/>
              <a:t>任何媒介都大为有力。视觉化的货品推销立足于销售第</a:t>
            </a:r>
            <a:r>
              <a:rPr lang="en-US" altLang="zh-CN" sz="1400" dirty="0"/>
              <a:t>—</a:t>
            </a:r>
            <a:r>
              <a:rPr lang="zh-CN" altLang="en-US" sz="1400" dirty="0" smtClean="0"/>
              <a:t>线，它</a:t>
            </a:r>
            <a:r>
              <a:rPr lang="zh-CN" altLang="en-US" sz="1400" dirty="0"/>
              <a:t>是</a:t>
            </a:r>
            <a:r>
              <a:rPr lang="en-US" altLang="zh-CN" sz="1400" dirty="0"/>
              <a:t>—</a:t>
            </a:r>
            <a:r>
              <a:rPr lang="zh-CN" altLang="en-US" sz="1400" dirty="0"/>
              <a:t>个无声的推销员。</a:t>
            </a:r>
            <a:endParaRPr lang="en-US" altLang="zh-CN" sz="1400" dirty="0"/>
          </a:p>
        </p:txBody>
      </p:sp>
      <p:sp>
        <p:nvSpPr>
          <p:cNvPr id="5" name="矩形 4"/>
          <p:cNvSpPr/>
          <p:nvPr/>
        </p:nvSpPr>
        <p:spPr>
          <a:xfrm>
            <a:off x="-36512" y="4445699"/>
            <a:ext cx="5051522" cy="646331"/>
          </a:xfrm>
          <a:prstGeom prst="rect">
            <a:avLst/>
          </a:prstGeom>
        </p:spPr>
        <p:txBody>
          <a:bodyPr wrap="square">
            <a:spAutoFit/>
          </a:bodyPr>
          <a:lstStyle/>
          <a:p>
            <a:pPr indent="457200"/>
            <a:r>
              <a:rPr lang="zh-CN" altLang="en-US" dirty="0" smtClean="0">
                <a:solidFill>
                  <a:schemeClr val="bg1"/>
                </a:solidFill>
                <a:latin typeface="方正粗倩简体" panose="03000509000000000000" pitchFamily="65" charset="-122"/>
                <a:ea typeface="方正粗倩简体" panose="03000509000000000000" pitchFamily="65" charset="-122"/>
              </a:rPr>
              <a:t>从以上</a:t>
            </a:r>
            <a:r>
              <a:rPr lang="zh-CN" altLang="en-US" dirty="0">
                <a:solidFill>
                  <a:schemeClr val="bg1"/>
                </a:solidFill>
                <a:latin typeface="方正粗倩简体" panose="03000509000000000000" pitchFamily="65" charset="-122"/>
                <a:ea typeface="方正粗倩简体" panose="03000509000000000000" pitchFamily="65" charset="-122"/>
              </a:rPr>
              <a:t>我们可以</a:t>
            </a:r>
            <a:r>
              <a:rPr lang="zh-CN" altLang="en-US" dirty="0" smtClean="0">
                <a:solidFill>
                  <a:schemeClr val="bg1"/>
                </a:solidFill>
                <a:latin typeface="方正粗倩简体" panose="03000509000000000000" pitchFamily="65" charset="-122"/>
                <a:ea typeface="方正粗倩简体" panose="03000509000000000000" pitchFamily="65" charset="-122"/>
              </a:rPr>
              <a:t>看到，对</a:t>
            </a:r>
            <a:r>
              <a:rPr lang="zh-CN" altLang="en-US" dirty="0">
                <a:solidFill>
                  <a:schemeClr val="bg1"/>
                </a:solidFill>
                <a:latin typeface="方正粗倩简体" panose="03000509000000000000" pitchFamily="65" charset="-122"/>
                <a:ea typeface="方正粗倩简体" panose="03000509000000000000" pitchFamily="65" charset="-122"/>
              </a:rPr>
              <a:t>陈列的</a:t>
            </a:r>
            <a:r>
              <a:rPr lang="zh-CN" altLang="en-US" dirty="0" smtClean="0">
                <a:solidFill>
                  <a:schemeClr val="bg1"/>
                </a:solidFill>
                <a:latin typeface="方正粗倩简体" panose="03000509000000000000" pitchFamily="65" charset="-122"/>
                <a:ea typeface="方正粗倩简体" panose="03000509000000000000" pitchFamily="65" charset="-122"/>
              </a:rPr>
              <a:t>重视，已</a:t>
            </a:r>
            <a:r>
              <a:rPr lang="zh-CN" altLang="en-US" dirty="0">
                <a:solidFill>
                  <a:schemeClr val="bg1"/>
                </a:solidFill>
                <a:latin typeface="方正粗倩简体" panose="03000509000000000000" pitchFamily="65" charset="-122"/>
                <a:ea typeface="方正粗倩简体" panose="03000509000000000000" pitchFamily="65" charset="-122"/>
              </a:rPr>
              <a:t>成为许多国内外品牌的共识。</a:t>
            </a:r>
          </a:p>
        </p:txBody>
      </p:sp>
    </p:spTree>
    <p:extLst>
      <p:ext uri="{BB962C8B-B14F-4D97-AF65-F5344CB8AC3E}">
        <p14:creationId xmlns:p14="http://schemas.microsoft.com/office/powerpoint/2010/main" val="3959772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771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4705" y="14219"/>
            <a:ext cx="4824536" cy="757331"/>
          </a:xfrm>
        </p:spPr>
        <p:txBody>
          <a:bodyPr>
            <a:normAutofit/>
          </a:bodyPr>
          <a:lstStyle/>
          <a:p>
            <a:r>
              <a:rPr lang="zh-CN" altLang="en-US" sz="3600" dirty="0">
                <a:solidFill>
                  <a:schemeClr val="bg1"/>
                </a:solidFill>
                <a:latin typeface="方正超粗黑简体" panose="03000509000000000000" pitchFamily="65" charset="-122"/>
                <a:ea typeface="方正超粗黑简体" panose="03000509000000000000" pitchFamily="65" charset="-122"/>
              </a:rPr>
              <a:t>三、陈列的工作目标</a:t>
            </a:r>
          </a:p>
        </p:txBody>
      </p:sp>
      <p:sp>
        <p:nvSpPr>
          <p:cNvPr id="4" name="矩形 3"/>
          <p:cNvSpPr/>
          <p:nvPr/>
        </p:nvSpPr>
        <p:spPr>
          <a:xfrm>
            <a:off x="1115616" y="1347614"/>
            <a:ext cx="7093296" cy="3108543"/>
          </a:xfrm>
          <a:prstGeom prst="rect">
            <a:avLst/>
          </a:prstGeom>
        </p:spPr>
        <p:txBody>
          <a:bodyPr wrap="square">
            <a:spAutoFit/>
          </a:bodyPr>
          <a:lstStyle/>
          <a:p>
            <a:pPr indent="360000"/>
            <a:r>
              <a:rPr lang="zh-CN" altLang="en-US" sz="1400" dirty="0"/>
              <a:t>根据工作目标的</a:t>
            </a:r>
            <a:r>
              <a:rPr lang="zh-CN" altLang="en-US" sz="1400" dirty="0" smtClean="0"/>
              <a:t>不同，大致</a:t>
            </a:r>
            <a:r>
              <a:rPr lang="zh-CN" altLang="en-US" sz="1400" dirty="0"/>
              <a:t>可以把服装</a:t>
            </a:r>
            <a:r>
              <a:rPr lang="zh-CN" altLang="en-US" sz="1400" dirty="0" smtClean="0"/>
              <a:t>陈列分为</a:t>
            </a:r>
            <a:r>
              <a:rPr lang="zh-CN" altLang="en-US" sz="1400" dirty="0"/>
              <a:t>三</a:t>
            </a:r>
            <a:r>
              <a:rPr lang="zh-CN" altLang="en-US" sz="1400" dirty="0" smtClean="0"/>
              <a:t>个层次</a:t>
            </a:r>
            <a:r>
              <a:rPr lang="zh-CN" altLang="en-US" sz="1400" dirty="0"/>
              <a:t>。</a:t>
            </a:r>
          </a:p>
          <a:p>
            <a:pPr indent="360000"/>
            <a:r>
              <a:rPr lang="en-US" altLang="zh-CN" sz="1400" b="1" dirty="0" smtClean="0"/>
              <a:t>1</a:t>
            </a:r>
            <a:r>
              <a:rPr lang="zh-CN" altLang="en-US" sz="1400" b="1" dirty="0" smtClean="0"/>
              <a:t>、整洁</a:t>
            </a:r>
            <a:r>
              <a:rPr lang="zh-CN" altLang="en-US" sz="1400" b="1" dirty="0"/>
              <a:t>、规范</a:t>
            </a:r>
          </a:p>
          <a:p>
            <a:pPr indent="360000"/>
            <a:r>
              <a:rPr lang="zh-CN" altLang="en-US" sz="1400" dirty="0"/>
              <a:t>卖场中首先要保持整洁。场地整齐、</a:t>
            </a:r>
            <a:r>
              <a:rPr lang="zh-CN" altLang="en-US" sz="1400" dirty="0" smtClean="0"/>
              <a:t>清洁；服装</a:t>
            </a:r>
            <a:r>
              <a:rPr lang="zh-CN" altLang="en-US" sz="1400" dirty="0"/>
              <a:t>货架</a:t>
            </a:r>
            <a:r>
              <a:rPr lang="zh-CN" altLang="en-US" sz="1400" dirty="0" smtClean="0"/>
              <a:t>无灰尘</a:t>
            </a:r>
            <a:r>
              <a:rPr lang="en-US" altLang="zh-CN" sz="1400" dirty="0"/>
              <a:t>;</a:t>
            </a:r>
            <a:r>
              <a:rPr lang="zh-CN" altLang="en-US" sz="1400" dirty="0"/>
              <a:t>货物堆放有序、挂装平整</a:t>
            </a:r>
            <a:r>
              <a:rPr lang="en-US" altLang="zh-CN" sz="1400" dirty="0" smtClean="0"/>
              <a:t>;</a:t>
            </a:r>
            <a:r>
              <a:rPr lang="zh-CN" altLang="en-US" sz="1400" dirty="0" smtClean="0"/>
              <a:t>灯光</a:t>
            </a:r>
            <a:r>
              <a:rPr lang="zh-CN" altLang="en-US" sz="1400" dirty="0"/>
              <a:t>明亮。假如连这点都</a:t>
            </a:r>
            <a:r>
              <a:rPr lang="zh-CN" altLang="en-US" sz="1400" dirty="0" smtClean="0"/>
              <a:t>做不到，我们</a:t>
            </a:r>
            <a:r>
              <a:rPr lang="zh-CN" altLang="en-US" sz="1400" dirty="0"/>
              <a:t>就</a:t>
            </a:r>
            <a:r>
              <a:rPr lang="zh-CN" altLang="en-US" sz="1400" dirty="0" smtClean="0"/>
              <a:t>无法实施其他陈列工作。规范</a:t>
            </a:r>
            <a:r>
              <a:rPr lang="zh-CN" altLang="en-US" sz="1400" dirty="0"/>
              <a:t>就是将卖场</a:t>
            </a:r>
            <a:r>
              <a:rPr lang="zh-CN" altLang="en-US" sz="1400" dirty="0" smtClean="0"/>
              <a:t>区域</a:t>
            </a:r>
            <a:r>
              <a:rPr lang="zh-CN" altLang="en-US" sz="1400" dirty="0"/>
              <a:t>的划分、货架的尺寸、服装</a:t>
            </a:r>
            <a:r>
              <a:rPr lang="zh-CN" altLang="en-US" sz="1400" dirty="0" smtClean="0"/>
              <a:t>的陈列形式等，接各</a:t>
            </a:r>
            <a:r>
              <a:rPr lang="zh-CN" altLang="en-US" sz="1400" dirty="0"/>
              <a:t>品牌</a:t>
            </a:r>
            <a:r>
              <a:rPr lang="zh-CN" altLang="en-US" sz="1400" dirty="0" smtClean="0"/>
              <a:t>或常规</a:t>
            </a:r>
            <a:r>
              <a:rPr lang="zh-CN" altLang="en-US" sz="1400" dirty="0"/>
              <a:t>的标准统一执行。</a:t>
            </a:r>
          </a:p>
          <a:p>
            <a:pPr indent="360000"/>
            <a:r>
              <a:rPr lang="en-US" altLang="zh-CN" sz="1400" b="1" dirty="0" smtClean="0"/>
              <a:t>2</a:t>
            </a:r>
            <a:r>
              <a:rPr lang="zh-CN" altLang="en-US" sz="1400" b="1" dirty="0" smtClean="0"/>
              <a:t>、</a:t>
            </a:r>
            <a:r>
              <a:rPr lang="en-US" altLang="zh-CN" sz="1400" b="1" dirty="0" smtClean="0"/>
              <a:t> </a:t>
            </a:r>
            <a:r>
              <a:rPr lang="zh-CN" altLang="en-US" sz="1400" b="1" dirty="0"/>
              <a:t>合理、和谐</a:t>
            </a:r>
          </a:p>
          <a:p>
            <a:pPr indent="360000"/>
            <a:r>
              <a:rPr lang="zh-CN" altLang="en-US" sz="1400" dirty="0"/>
              <a:t>卖场的通道规划要科学</a:t>
            </a:r>
            <a:r>
              <a:rPr lang="zh-CN" altLang="en-US" sz="1400" dirty="0" smtClean="0"/>
              <a:t>合理，货架</a:t>
            </a:r>
            <a:r>
              <a:rPr lang="zh-CN" altLang="en-US" sz="1400" dirty="0"/>
              <a:t>及其</a:t>
            </a:r>
            <a:r>
              <a:rPr lang="zh-CN" altLang="en-US" sz="1400" dirty="0" smtClean="0"/>
              <a:t>他道具的</a:t>
            </a:r>
            <a:r>
              <a:rPr lang="zh-CN" altLang="en-US" sz="1400" dirty="0"/>
              <a:t>摆放</a:t>
            </a:r>
            <a:r>
              <a:rPr lang="zh-CN" altLang="en-US" sz="1400" dirty="0" smtClean="0"/>
              <a:t>要符合</a:t>
            </a:r>
            <a:r>
              <a:rPr lang="zh-CN" altLang="en-US" sz="1400" dirty="0"/>
              <a:t>顾客的购物习惯及人体</a:t>
            </a:r>
            <a:r>
              <a:rPr lang="zh-CN" altLang="en-US" sz="1400" dirty="0" smtClean="0"/>
              <a:t>工程学服装</a:t>
            </a:r>
            <a:r>
              <a:rPr lang="zh-CN" altLang="en-US" sz="1400" dirty="0"/>
              <a:t>的区域划分要和</a:t>
            </a:r>
            <a:r>
              <a:rPr lang="zh-CN" altLang="en-US" sz="1400" dirty="0" smtClean="0"/>
              <a:t>品牌</a:t>
            </a:r>
            <a:r>
              <a:rPr lang="zh-CN" altLang="en-US" sz="1400" dirty="0"/>
              <a:t>的推广和营销策略相符合。同时还要做到服装排列有</a:t>
            </a:r>
            <a:r>
              <a:rPr lang="zh-CN" altLang="en-US" sz="1400" dirty="0" smtClean="0"/>
              <a:t>节奏感，色彩协调，店</a:t>
            </a:r>
            <a:r>
              <a:rPr lang="zh-CN" altLang="en-US" sz="1400" dirty="0"/>
              <a:t>内店外的整体风格要</a:t>
            </a:r>
            <a:r>
              <a:rPr lang="zh-CN" altLang="en-US" sz="1400" dirty="0" smtClean="0"/>
              <a:t>统一。</a:t>
            </a:r>
            <a:endParaRPr lang="en-US" altLang="zh-CN" sz="1400" dirty="0" smtClean="0"/>
          </a:p>
          <a:p>
            <a:pPr indent="360000"/>
            <a:r>
              <a:rPr lang="en-US" altLang="zh-CN" sz="1400" b="1" dirty="0" smtClean="0"/>
              <a:t>3</a:t>
            </a:r>
            <a:r>
              <a:rPr lang="zh-CN" altLang="en-US" sz="1400" b="1" dirty="0" smtClean="0"/>
              <a:t>、</a:t>
            </a:r>
            <a:r>
              <a:rPr lang="en-US" altLang="zh-CN" sz="1400" b="1" dirty="0" smtClean="0"/>
              <a:t> </a:t>
            </a:r>
            <a:r>
              <a:rPr lang="zh-CN" altLang="en-US" sz="1400" b="1" dirty="0"/>
              <a:t>时尚、风格</a:t>
            </a:r>
          </a:p>
          <a:p>
            <a:pPr indent="360000"/>
            <a:r>
              <a:rPr lang="zh-CN" altLang="en-US" sz="1400" dirty="0"/>
              <a:t>在现代社会</a:t>
            </a:r>
            <a:r>
              <a:rPr lang="zh-CN" altLang="en-US" sz="1400" dirty="0" smtClean="0"/>
              <a:t>里，不管</a:t>
            </a:r>
            <a:r>
              <a:rPr lang="zh-CN" altLang="en-US" sz="1400" dirty="0"/>
              <a:t>是时装还是家居</a:t>
            </a:r>
            <a:r>
              <a:rPr lang="zh-CN" altLang="en-US" sz="1400" dirty="0" smtClean="0"/>
              <a:t>服，无</a:t>
            </a:r>
            <a:r>
              <a:rPr lang="en-US" altLang="zh-CN" sz="1400" dirty="0"/>
              <a:t>—</a:t>
            </a:r>
            <a:r>
              <a:rPr lang="zh-CN" altLang="en-US" sz="1400" dirty="0"/>
              <a:t>不打上</a:t>
            </a:r>
            <a:r>
              <a:rPr lang="zh-CN" altLang="en-US" sz="1400" dirty="0" smtClean="0"/>
              <a:t>时尚</a:t>
            </a:r>
            <a:r>
              <a:rPr lang="zh-CN" altLang="en-US" sz="1400" dirty="0"/>
              <a:t>的</a:t>
            </a:r>
            <a:r>
              <a:rPr lang="zh-CN" altLang="en-US" sz="1400" dirty="0" smtClean="0"/>
              <a:t>烙印，卖</a:t>
            </a:r>
            <a:r>
              <a:rPr lang="zh-CN" altLang="en-US" sz="1400" dirty="0"/>
              <a:t>场的陈列也不例外。卖场中的陈列要有</a:t>
            </a:r>
            <a:r>
              <a:rPr lang="zh-CN" altLang="en-US" sz="1400" dirty="0" smtClean="0"/>
              <a:t>时尚感，让</a:t>
            </a:r>
            <a:r>
              <a:rPr lang="zh-CN" altLang="en-US" sz="1400" dirty="0"/>
              <a:t>顾客从服装陈列中清晰地了解主推产品、主推</a:t>
            </a:r>
            <a:r>
              <a:rPr lang="zh-CN" altLang="en-US" sz="1400" dirty="0" smtClean="0"/>
              <a:t>色彩，从而获取</a:t>
            </a:r>
            <a:r>
              <a:rPr lang="zh-CN" altLang="en-US" sz="1400" dirty="0"/>
              <a:t>时尚信息。</a:t>
            </a:r>
            <a:r>
              <a:rPr lang="zh-CN" altLang="en-US" sz="1400" dirty="0" smtClean="0"/>
              <a:t>另外，服装</a:t>
            </a:r>
            <a:r>
              <a:rPr lang="zh-CN" altLang="en-US" sz="1400" dirty="0"/>
              <a:t>陈列要逐渐</a:t>
            </a:r>
            <a:r>
              <a:rPr lang="zh-CN" altLang="en-US" sz="1400" dirty="0" smtClean="0"/>
              <a:t>形种</a:t>
            </a:r>
            <a:r>
              <a:rPr lang="zh-CN" altLang="en-US" sz="1400" dirty="0"/>
              <a:t>独特的</a:t>
            </a:r>
            <a:r>
              <a:rPr lang="zh-CN" altLang="en-US" sz="1400" dirty="0" smtClean="0"/>
              <a:t>品牌文化，使</a:t>
            </a:r>
            <a:r>
              <a:rPr lang="zh-CN" altLang="en-US" sz="1400" dirty="0"/>
              <a:t>整个卖场从橱窗的</a:t>
            </a:r>
            <a:r>
              <a:rPr lang="zh-CN" altLang="en-US" sz="1400" dirty="0" smtClean="0"/>
              <a:t>设计服装</a:t>
            </a:r>
            <a:r>
              <a:rPr lang="zh-CN" altLang="en-US" sz="1400" dirty="0"/>
              <a:t>的摆放、陈列的</a:t>
            </a:r>
            <a:r>
              <a:rPr lang="zh-CN" altLang="en-US" sz="1400" dirty="0" smtClean="0"/>
              <a:t>风格上</a:t>
            </a:r>
            <a:r>
              <a:rPr lang="zh-CN" altLang="en-US" sz="1400" dirty="0"/>
              <a:t>都具有自己的</a:t>
            </a:r>
            <a:r>
              <a:rPr lang="zh-CN" altLang="en-US" sz="1400" dirty="0" smtClean="0"/>
              <a:t>风格，富有个性。</a:t>
            </a:r>
            <a:endParaRPr lang="en-US" altLang="zh-CN" sz="1400" dirty="0" smtClean="0"/>
          </a:p>
        </p:txBody>
      </p:sp>
    </p:spTree>
    <p:extLst>
      <p:ext uri="{BB962C8B-B14F-4D97-AF65-F5344CB8AC3E}">
        <p14:creationId xmlns:p14="http://schemas.microsoft.com/office/powerpoint/2010/main" val="166548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717654" y="1635646"/>
            <a:ext cx="2426346" cy="17938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850707" y="1707654"/>
            <a:ext cx="2160240" cy="1754326"/>
          </a:xfrm>
          <a:prstGeom prst="rect">
            <a:avLst/>
          </a:prstGeom>
        </p:spPr>
        <p:txBody>
          <a:bodyPr wrap="square">
            <a:spAutoFit/>
          </a:bodyPr>
          <a:lstStyle/>
          <a:p>
            <a:r>
              <a:rPr lang="zh-CN" altLang="en-US" dirty="0" smtClean="0">
                <a:solidFill>
                  <a:schemeClr val="bg1"/>
                </a:solidFill>
                <a:latin typeface="方正粗圆_GBK" panose="03000509000000000000" pitchFamily="65" charset="-122"/>
                <a:ea typeface="方正粗圆_GBK" panose="03000509000000000000" pitchFamily="65" charset="-122"/>
              </a:rPr>
              <a:t>和谐的规划视野不应是局部的，而是</a:t>
            </a:r>
            <a:r>
              <a:rPr lang="zh-CN" altLang="en-US" dirty="0">
                <a:solidFill>
                  <a:schemeClr val="bg1"/>
                </a:solidFill>
                <a:latin typeface="方正粗圆_GBK" panose="03000509000000000000" pitchFamily="65" charset="-122"/>
                <a:ea typeface="方正粗圆_GBK" panose="03000509000000000000" pitchFamily="65" charset="-122"/>
              </a:rPr>
              <a:t>整体的。</a:t>
            </a:r>
            <a:r>
              <a:rPr lang="zh-CN" altLang="en-US" dirty="0" smtClean="0">
                <a:solidFill>
                  <a:schemeClr val="bg1"/>
                </a:solidFill>
                <a:latin typeface="方正粗圆_GBK" panose="03000509000000000000" pitchFamily="65" charset="-122"/>
                <a:ea typeface="方正粗圆_GBK" panose="03000509000000000000" pitchFamily="65" charset="-122"/>
              </a:rPr>
              <a:t>橱窗设计</a:t>
            </a:r>
            <a:r>
              <a:rPr lang="zh-CN" altLang="en-US" dirty="0">
                <a:solidFill>
                  <a:schemeClr val="bg1"/>
                </a:solidFill>
                <a:latin typeface="方正粗圆_GBK" panose="03000509000000000000" pitchFamily="65" charset="-122"/>
                <a:ea typeface="方正粗圆_GBK" panose="03000509000000000000" pitchFamily="65" charset="-122"/>
              </a:rPr>
              <a:t>不仅本身</a:t>
            </a:r>
            <a:r>
              <a:rPr lang="zh-CN" altLang="en-US" dirty="0" smtClean="0">
                <a:solidFill>
                  <a:schemeClr val="bg1"/>
                </a:solidFill>
                <a:latin typeface="方正粗圆_GBK" panose="03000509000000000000" pitchFamily="65" charset="-122"/>
                <a:ea typeface="方正粗圆_GBK" panose="03000509000000000000" pitchFamily="65" charset="-122"/>
              </a:rPr>
              <a:t>要风格统</a:t>
            </a:r>
            <a:r>
              <a:rPr lang="en-US" altLang="zh-CN" dirty="0" smtClean="0">
                <a:solidFill>
                  <a:schemeClr val="bg1"/>
                </a:solidFill>
                <a:latin typeface="方正粗圆_GBK" panose="03000509000000000000" pitchFamily="65" charset="-122"/>
                <a:ea typeface="方正粗圆_GBK" panose="03000509000000000000" pitchFamily="65" charset="-122"/>
              </a:rPr>
              <a:t>—</a:t>
            </a:r>
            <a:r>
              <a:rPr lang="zh-CN" altLang="en-US" dirty="0" smtClean="0">
                <a:solidFill>
                  <a:schemeClr val="bg1"/>
                </a:solidFill>
                <a:latin typeface="方正粗圆_GBK" panose="03000509000000000000" pitchFamily="65" charset="-122"/>
                <a:ea typeface="方正粗圆_GBK" panose="03000509000000000000" pitchFamily="65" charset="-122"/>
              </a:rPr>
              <a:t>，还要</a:t>
            </a:r>
            <a:r>
              <a:rPr lang="zh-CN" altLang="en-US" dirty="0">
                <a:solidFill>
                  <a:schemeClr val="bg1"/>
                </a:solidFill>
                <a:latin typeface="方正粗圆_GBK" panose="03000509000000000000" pitchFamily="65" charset="-122"/>
                <a:ea typeface="方正粗圆_GBK" panose="03000509000000000000" pitchFamily="65" charset="-122"/>
              </a:rPr>
              <a:t>考虑</a:t>
            </a:r>
            <a:r>
              <a:rPr lang="zh-CN" altLang="en-US" dirty="0" smtClean="0">
                <a:solidFill>
                  <a:schemeClr val="bg1"/>
                </a:solidFill>
                <a:latin typeface="方正粗圆_GBK" panose="03000509000000000000" pitchFamily="65" charset="-122"/>
                <a:ea typeface="方正粗圆_GBK" panose="03000509000000000000" pitchFamily="65" charset="-122"/>
              </a:rPr>
              <a:t>与卖场陈列风格协调。</a:t>
            </a:r>
            <a:endParaRPr lang="zh-CN" altLang="en-US" dirty="0">
              <a:solidFill>
                <a:schemeClr val="bg1"/>
              </a:solidFill>
              <a:latin typeface="方正粗圆_GBK" panose="03000509000000000000" pitchFamily="65" charset="-122"/>
              <a:ea typeface="方正粗圆_GBK" panose="03000509000000000000" pitchFamily="65" charset="-122"/>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5510"/>
            <a:ext cx="6754166" cy="5149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60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697788" y="2067694"/>
            <a:ext cx="1446212" cy="86409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7697788" y="2143125"/>
            <a:ext cx="1547664" cy="713234"/>
          </a:xfrm>
        </p:spPr>
        <p:txBody>
          <a:bodyPr>
            <a:normAutofit fontScale="90000"/>
          </a:bodyPr>
          <a:lstStyle/>
          <a:p>
            <a:r>
              <a:rPr lang="zh-CN" altLang="en-US" sz="1800" dirty="0" smtClean="0">
                <a:solidFill>
                  <a:schemeClr val="bg1"/>
                </a:solidFill>
                <a:latin typeface="方正超粗黑简体" panose="03000509000000000000" pitchFamily="65" charset="-122"/>
                <a:ea typeface="方正超粗黑简体" panose="03000509000000000000" pitchFamily="65" charset="-122"/>
              </a:rPr>
              <a:t>风格就是一个品牌的气质</a:t>
            </a:r>
            <a:r>
              <a:rPr lang="zh-CN" altLang="en-US" sz="1800" dirty="0" smtClean="0"/>
              <a:t>。</a:t>
            </a:r>
            <a:endParaRPr lang="zh-CN" alt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773430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53734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1892</Words>
  <Application>Microsoft Office PowerPoint</Application>
  <PresentationFormat>全屏显示(16:9)</PresentationFormat>
  <Paragraphs>69</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服 装 陈 列 设 计</vt:lpstr>
      <vt:lpstr>第一章    陈列概论</vt:lpstr>
      <vt:lpstr>PowerPoint 演示文稿</vt:lpstr>
      <vt:lpstr>一、陈列的概念 </vt:lpstr>
      <vt:lpstr>二、陈列的目的 </vt:lpstr>
      <vt:lpstr>PowerPoint 演示文稿</vt:lpstr>
      <vt:lpstr>三、陈列的工作目标</vt:lpstr>
      <vt:lpstr>PowerPoint 演示文稿</vt:lpstr>
      <vt:lpstr>风格就是一个品牌的气质。</vt:lpstr>
      <vt:lpstr>四、人体工程学在陈列中的运用</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服装陈列设计</dc:title>
  <dc:creator>eric</dc:creator>
  <cp:lastModifiedBy>eric</cp:lastModifiedBy>
  <cp:revision>23</cp:revision>
  <dcterms:created xsi:type="dcterms:W3CDTF">2014-03-22T03:48:12Z</dcterms:created>
  <dcterms:modified xsi:type="dcterms:W3CDTF">2014-06-06T01:26:05Z</dcterms:modified>
</cp:coreProperties>
</file>